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8288000" cy="10287000"/>
  <p:notesSz cx="6858000" cy="9144000"/>
  <p:embeddedFontLst>
    <p:embeddedFont>
      <p:font typeface="Bell MT" panose="02020503060305020303" pitchFamily="18" charset="0"/>
      <p:regular r:id="rId12"/>
      <p:bold r:id="rId13"/>
      <p:italic r:id="rId14"/>
    </p:embeddedFont>
    <p:embeddedFont>
      <p:font typeface="Brittany" panose="020B0604020202020204" charset="0"/>
      <p:regular r:id="rId15"/>
    </p:embeddedFont>
    <p:embeddedFont>
      <p:font typeface="Tenez Tes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4783559" y="1747173"/>
            <a:ext cx="3418569" cy="2582419"/>
          </a:xfrm>
          <a:custGeom>
            <a:avLst/>
            <a:gdLst/>
            <a:ahLst/>
            <a:cxnLst/>
            <a:rect l="l" t="t" r="r" b="b"/>
            <a:pathLst>
              <a:path w="3418569" h="2582419">
                <a:moveTo>
                  <a:pt x="0" y="0"/>
                </a:moveTo>
                <a:lnTo>
                  <a:pt x="3418569" y="0"/>
                </a:lnTo>
                <a:lnTo>
                  <a:pt x="3418569" y="2582419"/>
                </a:lnTo>
                <a:lnTo>
                  <a:pt x="0" y="258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4783559" y="4446607"/>
            <a:ext cx="3600305" cy="1393786"/>
          </a:xfrm>
          <a:custGeom>
            <a:avLst/>
            <a:gdLst/>
            <a:ahLst/>
            <a:cxnLst/>
            <a:rect l="l" t="t" r="r" b="b"/>
            <a:pathLst>
              <a:path w="3600305" h="1393786">
                <a:moveTo>
                  <a:pt x="0" y="0"/>
                </a:moveTo>
                <a:lnTo>
                  <a:pt x="3600305" y="0"/>
                </a:lnTo>
                <a:lnTo>
                  <a:pt x="3600305" y="1393786"/>
                </a:lnTo>
                <a:lnTo>
                  <a:pt x="0" y="139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33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9005884" y="872835"/>
            <a:ext cx="5091579" cy="4923481"/>
          </a:xfrm>
          <a:custGeom>
            <a:avLst/>
            <a:gdLst/>
            <a:ahLst/>
            <a:cxnLst/>
            <a:rect l="l" t="t" r="r" b="b"/>
            <a:pathLst>
              <a:path w="5091579" h="4923481">
                <a:moveTo>
                  <a:pt x="0" y="0"/>
                </a:moveTo>
                <a:lnTo>
                  <a:pt x="5091579" y="0"/>
                </a:lnTo>
                <a:lnTo>
                  <a:pt x="5091579" y="4923481"/>
                </a:lnTo>
                <a:lnTo>
                  <a:pt x="0" y="4923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47" t="-7515" r="-3605" b="-484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0" y="7142631"/>
            <a:ext cx="18288000" cy="2144244"/>
            <a:chOff x="0" y="0"/>
            <a:chExt cx="4816593" cy="56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4739"/>
            </a:xfrm>
            <a:custGeom>
              <a:avLst/>
              <a:gdLst/>
              <a:ahLst/>
              <a:cxnLst/>
              <a:rect l="l" t="t" r="r" b="b"/>
              <a:pathLst>
                <a:path w="4816592" h="564739">
                  <a:moveTo>
                    <a:pt x="0" y="0"/>
                  </a:moveTo>
                  <a:lnTo>
                    <a:pt x="4816592" y="0"/>
                  </a:lnTo>
                  <a:lnTo>
                    <a:pt x="4816592" y="564739"/>
                  </a:lnTo>
                  <a:lnTo>
                    <a:pt x="0" y="564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60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364901"/>
            <a:ext cx="18288000" cy="166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4399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162299" y="1028700"/>
            <a:ext cx="3105456" cy="2345891"/>
          </a:xfrm>
          <a:custGeom>
            <a:avLst/>
            <a:gdLst/>
            <a:ahLst/>
            <a:cxnLst/>
            <a:rect l="l" t="t" r="r" b="b"/>
            <a:pathLst>
              <a:path w="3105456" h="2345891">
                <a:moveTo>
                  <a:pt x="0" y="0"/>
                </a:moveTo>
                <a:lnTo>
                  <a:pt x="3105456" y="0"/>
                </a:lnTo>
                <a:lnTo>
                  <a:pt x="3105456" y="2345891"/>
                </a:lnTo>
                <a:lnTo>
                  <a:pt x="0" y="234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3606535" y="7614556"/>
            <a:ext cx="3652765" cy="1643744"/>
          </a:xfrm>
          <a:custGeom>
            <a:avLst/>
            <a:gdLst/>
            <a:ahLst/>
            <a:cxnLst/>
            <a:rect l="l" t="t" r="r" b="b"/>
            <a:pathLst>
              <a:path w="3652765" h="1643744">
                <a:moveTo>
                  <a:pt x="0" y="0"/>
                </a:moveTo>
                <a:lnTo>
                  <a:pt x="3652765" y="0"/>
                </a:lnTo>
                <a:lnTo>
                  <a:pt x="3652765" y="1643744"/>
                </a:lnTo>
                <a:lnTo>
                  <a:pt x="0" y="1643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5293692" y="6774088"/>
            <a:ext cx="11965608" cy="4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6"/>
              </a:lnSpc>
              <a:spcBef>
                <a:spcPct val="0"/>
              </a:spcBef>
            </a:pPr>
            <a:r>
              <a:rPr lang="en-US" sz="2504" b="1">
                <a:solidFill>
                  <a:srgbClr val="FFFFFF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MEDIA PARTNER DELL’EVENTO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2311" y="3538369"/>
            <a:ext cx="7997149" cy="24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10"/>
              </a:lnSpc>
              <a:spcBef>
                <a:spcPct val="0"/>
              </a:spcBef>
            </a:pPr>
            <a:r>
              <a:rPr lang="en-US" sz="14221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Grazie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B4EB015-FA5E-ABD3-101B-367F39D56889}"/>
              </a:ext>
            </a:extLst>
          </p:cNvPr>
          <p:cNvSpPr/>
          <p:nvPr/>
        </p:nvSpPr>
        <p:spPr>
          <a:xfrm>
            <a:off x="5291785" y="1943100"/>
            <a:ext cx="6934200" cy="502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Ti vedo ti sento, sono qui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9F47B7-3B1C-A50A-B65E-785BA2EC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5829300"/>
            <a:ext cx="195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7416-C571-0104-0A30-4EF75BDF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D5C088-6CD8-96B5-DA50-32DBF7AFF9D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0AB387-B046-CFE3-5DF9-5C4BB6820775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CEEB92-6888-ECE2-1177-325BC952CC27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AFFA-1058-F9CE-1C14-8D72EC97953E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BC55AF-6734-F0D1-9A36-07BC3EF2472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21BD4B8-0598-FC85-D290-68439B657951}"/>
              </a:ext>
            </a:extLst>
          </p:cNvPr>
          <p:cNvSpPr/>
          <p:nvPr/>
        </p:nvSpPr>
        <p:spPr>
          <a:xfrm>
            <a:off x="2286000" y="2705100"/>
            <a:ext cx="12877800" cy="472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i="1" dirty="0">
                <a:latin typeface="Bell MT" panose="02020503060305020303" pitchFamily="18" charset="0"/>
              </a:rPr>
              <a:t>I significati simbolici della rappresentazione</a:t>
            </a:r>
          </a:p>
          <a:p>
            <a:r>
              <a:rPr lang="it-IT" sz="3600" i="1" dirty="0">
                <a:latin typeface="Bell MT" panose="02020503060305020303" pitchFamily="18" charset="0"/>
              </a:rPr>
              <a:t>La scena del mal trattamento in cui la persona non è al centro, </a:t>
            </a:r>
          </a:p>
          <a:p>
            <a:r>
              <a:rPr lang="it-IT" sz="3600" i="1" dirty="0">
                <a:latin typeface="Bell MT" panose="02020503060305020303" pitchFamily="18" charset="0"/>
              </a:rPr>
              <a:t>per nessuno dei ruoli coinvolti</a:t>
            </a:r>
          </a:p>
        </p:txBody>
      </p:sp>
    </p:spTree>
    <p:extLst>
      <p:ext uri="{BB962C8B-B14F-4D97-AF65-F5344CB8AC3E}">
        <p14:creationId xmlns:p14="http://schemas.microsoft.com/office/powerpoint/2010/main" val="26240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8F2E-4CEA-C9D8-8D85-5245E8C2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FFCCB0-6314-901C-D20A-8E884A9CEC57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94690BC-35C1-7673-2B5D-25E4A5F34537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D238B81-85BF-9A5D-C202-D8CDC8B4906B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D1AE13-48D4-6D6F-B4E3-D1F330E0014B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5EBDA6-60ED-ACD9-246E-B77E987556E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06CC152-650F-3087-AEB3-7024A91D94E4}"/>
              </a:ext>
            </a:extLst>
          </p:cNvPr>
          <p:cNvSpPr/>
          <p:nvPr/>
        </p:nvSpPr>
        <p:spPr>
          <a:xfrm>
            <a:off x="164571" y="411277"/>
            <a:ext cx="5378196" cy="15374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Il punto di vista degli operatori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90E9ED4-D98B-D700-E0B1-1C488112367E}"/>
              </a:ext>
            </a:extLst>
          </p:cNvPr>
          <p:cNvSpPr/>
          <p:nvPr/>
        </p:nvSpPr>
        <p:spPr>
          <a:xfrm>
            <a:off x="11981669" y="327051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paura</a:t>
            </a:r>
          </a:p>
        </p:txBody>
      </p:sp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E581E61B-1548-C505-DE3F-27C319BD704C}"/>
              </a:ext>
            </a:extLst>
          </p:cNvPr>
          <p:cNvSpPr/>
          <p:nvPr/>
        </p:nvSpPr>
        <p:spPr>
          <a:xfrm>
            <a:off x="10271662" y="737616"/>
            <a:ext cx="2578608" cy="9144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frustrazione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84E0FC1-1534-2DF4-02A9-73A2177DE8B7}"/>
              </a:ext>
            </a:extLst>
          </p:cNvPr>
          <p:cNvSpPr/>
          <p:nvPr/>
        </p:nvSpPr>
        <p:spPr>
          <a:xfrm>
            <a:off x="1755359" y="7458205"/>
            <a:ext cx="2666999" cy="13582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demotivazione</a:t>
            </a: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59B2EEFF-182A-4BDD-81FD-949E60735D86}"/>
              </a:ext>
            </a:extLst>
          </p:cNvPr>
          <p:cNvSpPr/>
          <p:nvPr/>
        </p:nvSpPr>
        <p:spPr>
          <a:xfrm>
            <a:off x="13520539" y="3651881"/>
            <a:ext cx="4435087" cy="118681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deindividualizzazione</a:t>
            </a:r>
            <a:endParaRPr lang="it-IT" dirty="0"/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034B380C-1F7A-1DFE-B022-D871177C0606}"/>
              </a:ext>
            </a:extLst>
          </p:cNvPr>
          <p:cNvSpPr/>
          <p:nvPr/>
        </p:nvSpPr>
        <p:spPr>
          <a:xfrm>
            <a:off x="6248400" y="3695700"/>
            <a:ext cx="2362200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Alleanza</a:t>
            </a:r>
            <a:r>
              <a:rPr lang="it-IT" dirty="0"/>
              <a:t> 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A640913-BF99-84A6-06F3-AFBE8AECA5CA}"/>
              </a:ext>
            </a:extLst>
          </p:cNvPr>
          <p:cNvSpPr/>
          <p:nvPr/>
        </p:nvSpPr>
        <p:spPr>
          <a:xfrm>
            <a:off x="8469687" y="7290575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Vedere solo il lato negativo</a:t>
            </a:r>
          </a:p>
        </p:txBody>
      </p:sp>
      <p:sp>
        <p:nvSpPr>
          <p:cNvPr id="15" name="Rettangolo con due angoli in diagonale ritagliati 14">
            <a:extLst>
              <a:ext uri="{FF2B5EF4-FFF2-40B4-BE49-F238E27FC236}">
                <a16:creationId xmlns:a16="http://schemas.microsoft.com/office/drawing/2014/main" id="{2243A8D6-5F32-B2B7-0A79-BD3433FC7485}"/>
              </a:ext>
            </a:extLst>
          </p:cNvPr>
          <p:cNvSpPr/>
          <p:nvPr/>
        </p:nvSpPr>
        <p:spPr>
          <a:xfrm>
            <a:off x="7543800" y="574940"/>
            <a:ext cx="2133600" cy="9144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distanza</a:t>
            </a:r>
          </a:p>
        </p:txBody>
      </p:sp>
      <p:sp>
        <p:nvSpPr>
          <p:cNvPr id="16" name="Rettangolo con un angolo arrotondato 15">
            <a:extLst>
              <a:ext uri="{FF2B5EF4-FFF2-40B4-BE49-F238E27FC236}">
                <a16:creationId xmlns:a16="http://schemas.microsoft.com/office/drawing/2014/main" id="{C864B13C-07F8-8DC1-8FA0-B8C1DC4B5819}"/>
              </a:ext>
            </a:extLst>
          </p:cNvPr>
          <p:cNvSpPr/>
          <p:nvPr/>
        </p:nvSpPr>
        <p:spPr>
          <a:xfrm>
            <a:off x="6286500" y="1873780"/>
            <a:ext cx="1981200" cy="91440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disconoscimento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6B3E078-DF6D-AF82-AA05-E675A1973142}"/>
              </a:ext>
            </a:extLst>
          </p:cNvPr>
          <p:cNvSpPr/>
          <p:nvPr/>
        </p:nvSpPr>
        <p:spPr>
          <a:xfrm>
            <a:off x="9187319" y="4381500"/>
            <a:ext cx="38100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Non utilizzo delle risorse familiari</a:t>
            </a:r>
          </a:p>
        </p:txBody>
      </p:sp>
      <p:sp>
        <p:nvSpPr>
          <p:cNvPr id="18" name="Rettangolo con un angolo arrotondato 17">
            <a:extLst>
              <a:ext uri="{FF2B5EF4-FFF2-40B4-BE49-F238E27FC236}">
                <a16:creationId xmlns:a16="http://schemas.microsoft.com/office/drawing/2014/main" id="{F2B15571-CAC4-A60D-0246-B754AF5FBF85}"/>
              </a:ext>
            </a:extLst>
          </p:cNvPr>
          <p:cNvSpPr/>
          <p:nvPr/>
        </p:nvSpPr>
        <p:spPr>
          <a:xfrm>
            <a:off x="5791200" y="5600700"/>
            <a:ext cx="3276600" cy="91440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Poco rispetto dell’equipe/derisione collega</a:t>
            </a:r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D05005F6-AC30-1320-1529-B794709BDB9D}"/>
              </a:ext>
            </a:extLst>
          </p:cNvPr>
          <p:cNvSpPr/>
          <p:nvPr/>
        </p:nvSpPr>
        <p:spPr>
          <a:xfrm>
            <a:off x="8095987" y="1461275"/>
            <a:ext cx="3587014" cy="1905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Rimando al turno a posteriori</a:t>
            </a:r>
          </a:p>
        </p:txBody>
      </p:sp>
      <p:sp>
        <p:nvSpPr>
          <p:cNvPr id="20" name="Rettangolo con due angoli in diagonale arrotondati 19">
            <a:extLst>
              <a:ext uri="{FF2B5EF4-FFF2-40B4-BE49-F238E27FC236}">
                <a16:creationId xmlns:a16="http://schemas.microsoft.com/office/drawing/2014/main" id="{CDE2BA67-ABAB-3FC0-6DC8-633DE5BD2C49}"/>
              </a:ext>
            </a:extLst>
          </p:cNvPr>
          <p:cNvSpPr/>
          <p:nvPr/>
        </p:nvSpPr>
        <p:spPr>
          <a:xfrm>
            <a:off x="9563100" y="5739625"/>
            <a:ext cx="2362200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Forza del branco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E00C39F-5BDA-0D69-54D7-F7884226A8FF}"/>
              </a:ext>
            </a:extLst>
          </p:cNvPr>
          <p:cNvSpPr/>
          <p:nvPr/>
        </p:nvSpPr>
        <p:spPr>
          <a:xfrm>
            <a:off x="13536197" y="1412548"/>
            <a:ext cx="3704072" cy="16438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Attenzione nella movimentazione solo a se stessi</a:t>
            </a:r>
          </a:p>
        </p:txBody>
      </p:sp>
      <p:sp>
        <p:nvSpPr>
          <p:cNvPr id="22" name="Cuore 21">
            <a:extLst>
              <a:ext uri="{FF2B5EF4-FFF2-40B4-BE49-F238E27FC236}">
                <a16:creationId xmlns:a16="http://schemas.microsoft.com/office/drawing/2014/main" id="{292AA107-9E31-8D85-FD22-9AE61E1291E1}"/>
              </a:ext>
            </a:extLst>
          </p:cNvPr>
          <p:cNvSpPr/>
          <p:nvPr/>
        </p:nvSpPr>
        <p:spPr>
          <a:xfrm>
            <a:off x="5486400" y="7048500"/>
            <a:ext cx="1962042" cy="189161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Voglia di scappare</a:t>
            </a:r>
          </a:p>
        </p:txBody>
      </p:sp>
      <p:sp>
        <p:nvSpPr>
          <p:cNvPr id="23" name="Esagono 22">
            <a:extLst>
              <a:ext uri="{FF2B5EF4-FFF2-40B4-BE49-F238E27FC236}">
                <a16:creationId xmlns:a16="http://schemas.microsoft.com/office/drawing/2014/main" id="{1C5EBDE6-15DE-3514-2389-C64D17224091}"/>
              </a:ext>
            </a:extLst>
          </p:cNvPr>
          <p:cNvSpPr/>
          <p:nvPr/>
        </p:nvSpPr>
        <p:spPr>
          <a:xfrm>
            <a:off x="1066800" y="3848100"/>
            <a:ext cx="2667000" cy="91440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Derisione e mortificazione</a:t>
            </a:r>
          </a:p>
        </p:txBody>
      </p:sp>
      <p:sp>
        <p:nvSpPr>
          <p:cNvPr id="24" name="Freccia a pentagono 23">
            <a:extLst>
              <a:ext uri="{FF2B5EF4-FFF2-40B4-BE49-F238E27FC236}">
                <a16:creationId xmlns:a16="http://schemas.microsoft.com/office/drawing/2014/main" id="{1A7EF988-FFB0-B4FB-1FBB-4C5EE6C59F31}"/>
              </a:ext>
            </a:extLst>
          </p:cNvPr>
          <p:cNvSpPr/>
          <p:nvPr/>
        </p:nvSpPr>
        <p:spPr>
          <a:xfrm>
            <a:off x="2632942" y="2454720"/>
            <a:ext cx="2209800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conflitto</a:t>
            </a:r>
          </a:p>
        </p:txBody>
      </p:sp>
      <p:pic>
        <p:nvPicPr>
          <p:cNvPr id="26" name="Immagine 25" descr="Immagine che contiene arte, disegno&#10;&#10;Il contenuto generato dall'IA potrebbe non essere corretto.">
            <a:extLst>
              <a:ext uri="{FF2B5EF4-FFF2-40B4-BE49-F238E27FC236}">
                <a16:creationId xmlns:a16="http://schemas.microsoft.com/office/drawing/2014/main" id="{B58BD4E3-05C5-7431-44FD-9CB0376443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401" y="6148993"/>
            <a:ext cx="5531997" cy="392430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D40205BA-9D2E-4F00-07EA-A47B21C608B0}"/>
              </a:ext>
            </a:extLst>
          </p:cNvPr>
          <p:cNvSpPr/>
          <p:nvPr/>
        </p:nvSpPr>
        <p:spPr>
          <a:xfrm>
            <a:off x="4114800" y="3651881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maschera</a:t>
            </a:r>
          </a:p>
        </p:txBody>
      </p:sp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0D184CF5-D3DC-D8D5-606D-8B2CB853C67B}"/>
              </a:ext>
            </a:extLst>
          </p:cNvPr>
          <p:cNvSpPr/>
          <p:nvPr/>
        </p:nvSpPr>
        <p:spPr>
          <a:xfrm>
            <a:off x="8001000" y="9105900"/>
            <a:ext cx="3124200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Reazione all’aggressività</a:t>
            </a:r>
          </a:p>
        </p:txBody>
      </p:sp>
      <p:sp>
        <p:nvSpPr>
          <p:cNvPr id="27" name="Rombo 26">
            <a:extLst>
              <a:ext uri="{FF2B5EF4-FFF2-40B4-BE49-F238E27FC236}">
                <a16:creationId xmlns:a16="http://schemas.microsoft.com/office/drawing/2014/main" id="{F12D2F3B-8F8F-567C-C21F-90544DAE70EC}"/>
              </a:ext>
            </a:extLst>
          </p:cNvPr>
          <p:cNvSpPr/>
          <p:nvPr/>
        </p:nvSpPr>
        <p:spPr>
          <a:xfrm>
            <a:off x="761999" y="5600700"/>
            <a:ext cx="4080743" cy="135821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sdrammatizzazione</a:t>
            </a:r>
          </a:p>
        </p:txBody>
      </p:sp>
    </p:spTree>
    <p:extLst>
      <p:ext uri="{BB962C8B-B14F-4D97-AF65-F5344CB8AC3E}">
        <p14:creationId xmlns:p14="http://schemas.microsoft.com/office/powerpoint/2010/main" val="42483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F462-B070-45A7-CA80-E3CD3885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96AD4F-8C0E-AEBB-FB23-8436209A9E82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51A48D4-84FF-F61D-A0F4-0ABD84A0F6EA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349825-3794-4F63-8411-40559A3AACA8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F90389-0CBC-E261-1110-A5D825A1E370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D32A0F-6B5B-563C-2F66-895512698452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id="{4D3975D5-0F2D-7EF2-2F50-8E077A65D7D0}"/>
              </a:ext>
            </a:extLst>
          </p:cNvPr>
          <p:cNvSpPr/>
          <p:nvPr/>
        </p:nvSpPr>
        <p:spPr>
          <a:xfrm>
            <a:off x="219727" y="477380"/>
            <a:ext cx="4572000" cy="23622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Il punto di vista della sorella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91A6F8D-A4F0-1D5D-659D-20DA9BAB96A0}"/>
              </a:ext>
            </a:extLst>
          </p:cNvPr>
          <p:cNvSpPr/>
          <p:nvPr/>
        </p:nvSpPr>
        <p:spPr>
          <a:xfrm>
            <a:off x="6324600" y="4867880"/>
            <a:ext cx="2819400" cy="140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rabbia</a:t>
            </a:r>
          </a:p>
        </p:txBody>
      </p:sp>
      <p:sp>
        <p:nvSpPr>
          <p:cNvPr id="9" name="Rettangolo con un angolo arrotondato 8">
            <a:extLst>
              <a:ext uri="{FF2B5EF4-FFF2-40B4-BE49-F238E27FC236}">
                <a16:creationId xmlns:a16="http://schemas.microsoft.com/office/drawing/2014/main" id="{9C921341-21FE-DB33-3946-F9ADBA269DA8}"/>
              </a:ext>
            </a:extLst>
          </p:cNvPr>
          <p:cNvSpPr/>
          <p:nvPr/>
        </p:nvSpPr>
        <p:spPr>
          <a:xfrm>
            <a:off x="9906000" y="2656040"/>
            <a:ext cx="1981200" cy="126826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pregiudizio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97187ED-62E0-9271-7BA6-156C17FBC9D9}"/>
              </a:ext>
            </a:extLst>
          </p:cNvPr>
          <p:cNvSpPr/>
          <p:nvPr/>
        </p:nvSpPr>
        <p:spPr>
          <a:xfrm>
            <a:off x="10207670" y="4719596"/>
            <a:ext cx="237511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Paura</a:t>
            </a:r>
            <a:r>
              <a:rPr lang="it-IT" dirty="0"/>
              <a:t>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6A52A21-050C-86D5-5F20-1059FC869706}"/>
              </a:ext>
            </a:extLst>
          </p:cNvPr>
          <p:cNvSpPr/>
          <p:nvPr/>
        </p:nvSpPr>
        <p:spPr>
          <a:xfrm>
            <a:off x="1905000" y="6438900"/>
            <a:ext cx="30480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sfiducia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FB0D0FB-017A-B11F-B762-1BA511EAE2EB}"/>
              </a:ext>
            </a:extLst>
          </p:cNvPr>
          <p:cNvSpPr/>
          <p:nvPr/>
        </p:nvSpPr>
        <p:spPr>
          <a:xfrm>
            <a:off x="13335000" y="4152900"/>
            <a:ext cx="2209800" cy="1600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Stress del care </a:t>
            </a:r>
            <a:r>
              <a:rPr lang="it-IT" sz="2000" dirty="0" err="1"/>
              <a:t>giver</a:t>
            </a:r>
            <a:endParaRPr lang="it-IT" sz="2000" dirty="0"/>
          </a:p>
        </p:txBody>
      </p:sp>
      <p:sp>
        <p:nvSpPr>
          <p:cNvPr id="13" name="Rettangolo con un angolo arrotondato 12">
            <a:extLst>
              <a:ext uri="{FF2B5EF4-FFF2-40B4-BE49-F238E27FC236}">
                <a16:creationId xmlns:a16="http://schemas.microsoft.com/office/drawing/2014/main" id="{30F5BE2A-2986-9EB4-4FB9-C743F80FC3FF}"/>
              </a:ext>
            </a:extLst>
          </p:cNvPr>
          <p:cNvSpPr/>
          <p:nvPr/>
        </p:nvSpPr>
        <p:spPr>
          <a:xfrm>
            <a:off x="5410200" y="2656040"/>
            <a:ext cx="2819400" cy="154853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Senso del dovere</a:t>
            </a:r>
          </a:p>
        </p:txBody>
      </p:sp>
      <p:sp>
        <p:nvSpPr>
          <p:cNvPr id="14" name="Goccia 13">
            <a:extLst>
              <a:ext uri="{FF2B5EF4-FFF2-40B4-BE49-F238E27FC236}">
                <a16:creationId xmlns:a16="http://schemas.microsoft.com/office/drawing/2014/main" id="{C08315CB-20E7-6ACD-AE7A-E8C2E5BA20E1}"/>
              </a:ext>
            </a:extLst>
          </p:cNvPr>
          <p:cNvSpPr/>
          <p:nvPr/>
        </p:nvSpPr>
        <p:spPr>
          <a:xfrm>
            <a:off x="7848600" y="6362701"/>
            <a:ext cx="3124200" cy="2743199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Carico assistenziale della sorella e della mamma</a:t>
            </a:r>
          </a:p>
        </p:txBody>
      </p:sp>
      <p:sp>
        <p:nvSpPr>
          <p:cNvPr id="15" name="Goccia 14">
            <a:extLst>
              <a:ext uri="{FF2B5EF4-FFF2-40B4-BE49-F238E27FC236}">
                <a16:creationId xmlns:a16="http://schemas.microsoft.com/office/drawing/2014/main" id="{D9227C24-272C-455C-49E0-07EF73EF4091}"/>
              </a:ext>
            </a:extLst>
          </p:cNvPr>
          <p:cNvSpPr/>
          <p:nvPr/>
        </p:nvSpPr>
        <p:spPr>
          <a:xfrm>
            <a:off x="1600200" y="4204570"/>
            <a:ext cx="2971800" cy="154853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Voglia di sfogo</a:t>
            </a:r>
          </a:p>
        </p:txBody>
      </p:sp>
      <p:sp>
        <p:nvSpPr>
          <p:cNvPr id="16" name="Pentagono 15">
            <a:extLst>
              <a:ext uri="{FF2B5EF4-FFF2-40B4-BE49-F238E27FC236}">
                <a16:creationId xmlns:a16="http://schemas.microsoft.com/office/drawing/2014/main" id="{0DD88291-3642-4B98-676B-CD098257D266}"/>
              </a:ext>
            </a:extLst>
          </p:cNvPr>
          <p:cNvSpPr/>
          <p:nvPr/>
        </p:nvSpPr>
        <p:spPr>
          <a:xfrm>
            <a:off x="14249399" y="2324099"/>
            <a:ext cx="1870285" cy="1548529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controllo</a:t>
            </a:r>
          </a:p>
        </p:txBody>
      </p:sp>
      <p:sp>
        <p:nvSpPr>
          <p:cNvPr id="17" name="Pentagono 16">
            <a:extLst>
              <a:ext uri="{FF2B5EF4-FFF2-40B4-BE49-F238E27FC236}">
                <a16:creationId xmlns:a16="http://schemas.microsoft.com/office/drawing/2014/main" id="{35E844CD-4F18-50B2-71DD-A09034819058}"/>
              </a:ext>
            </a:extLst>
          </p:cNvPr>
          <p:cNvSpPr/>
          <p:nvPr/>
        </p:nvSpPr>
        <p:spPr>
          <a:xfrm>
            <a:off x="12111335" y="1366794"/>
            <a:ext cx="2286000" cy="1289245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stanchezza</a:t>
            </a:r>
          </a:p>
        </p:txBody>
      </p:sp>
      <p:sp>
        <p:nvSpPr>
          <p:cNvPr id="18" name="Piastra 17">
            <a:extLst>
              <a:ext uri="{FF2B5EF4-FFF2-40B4-BE49-F238E27FC236}">
                <a16:creationId xmlns:a16="http://schemas.microsoft.com/office/drawing/2014/main" id="{040C3101-2119-FE33-D769-5C730ED2339A}"/>
              </a:ext>
            </a:extLst>
          </p:cNvPr>
          <p:cNvSpPr/>
          <p:nvPr/>
        </p:nvSpPr>
        <p:spPr>
          <a:xfrm>
            <a:off x="7769269" y="806255"/>
            <a:ext cx="2438401" cy="1289245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Voglia di vivere la propria vita</a:t>
            </a:r>
          </a:p>
        </p:txBody>
      </p:sp>
      <p:pic>
        <p:nvPicPr>
          <p:cNvPr id="20" name="Immagine 19" descr="Immagine che contiene mammifero, elefante&#10;&#10;Il contenuto generato dall'IA potrebbe non essere corretto.">
            <a:extLst>
              <a:ext uri="{FF2B5EF4-FFF2-40B4-BE49-F238E27FC236}">
                <a16:creationId xmlns:a16="http://schemas.microsoft.com/office/drawing/2014/main" id="{0EF86445-AED9-32BF-6E13-2A96B9BB77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5" y="6179019"/>
            <a:ext cx="5029394" cy="3567762"/>
          </a:xfrm>
          <a:prstGeom prst="rect">
            <a:avLst/>
          </a:prstGeom>
        </p:spPr>
      </p:pic>
      <p:sp>
        <p:nvSpPr>
          <p:cNvPr id="19" name="Pentagono 18">
            <a:extLst>
              <a:ext uri="{FF2B5EF4-FFF2-40B4-BE49-F238E27FC236}">
                <a16:creationId xmlns:a16="http://schemas.microsoft.com/office/drawing/2014/main" id="{2CB332C7-42E1-9948-EBEE-36D76CCB3F0F}"/>
              </a:ext>
            </a:extLst>
          </p:cNvPr>
          <p:cNvSpPr/>
          <p:nvPr/>
        </p:nvSpPr>
        <p:spPr>
          <a:xfrm>
            <a:off x="3886200" y="7595375"/>
            <a:ext cx="2667000" cy="1344735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Centratura su se stessa</a:t>
            </a:r>
          </a:p>
        </p:txBody>
      </p:sp>
    </p:spTree>
    <p:extLst>
      <p:ext uri="{BB962C8B-B14F-4D97-AF65-F5344CB8AC3E}">
        <p14:creationId xmlns:p14="http://schemas.microsoft.com/office/powerpoint/2010/main" val="343744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53F5-CEE6-DE77-2ADF-C6A69004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D5A73-6822-27F0-DBDA-E960A548684D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AA2D2FB-02E8-F237-A8AD-F6615DA18E3C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83C006-1991-B625-B3D3-965A03356543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BE4C7B-40BB-B203-E6DF-CE5BE0993FDC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759D2D-BF35-721B-40E1-1D9299CC4EAD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uore 6">
            <a:extLst>
              <a:ext uri="{FF2B5EF4-FFF2-40B4-BE49-F238E27FC236}">
                <a16:creationId xmlns:a16="http://schemas.microsoft.com/office/drawing/2014/main" id="{EF3890C2-CF0B-E07E-362C-A6D154482210}"/>
              </a:ext>
            </a:extLst>
          </p:cNvPr>
          <p:cNvSpPr/>
          <p:nvPr/>
        </p:nvSpPr>
        <p:spPr>
          <a:xfrm>
            <a:off x="271335" y="477380"/>
            <a:ext cx="4809695" cy="25908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La mamma</a:t>
            </a:r>
          </a:p>
        </p:txBody>
      </p:sp>
      <p:sp>
        <p:nvSpPr>
          <p:cNvPr id="8" name="Nuvola 7">
            <a:extLst>
              <a:ext uri="{FF2B5EF4-FFF2-40B4-BE49-F238E27FC236}">
                <a16:creationId xmlns:a16="http://schemas.microsoft.com/office/drawing/2014/main" id="{EE69D4B4-826B-637F-DEB3-59B626D784D0}"/>
              </a:ext>
            </a:extLst>
          </p:cNvPr>
          <p:cNvSpPr/>
          <p:nvPr/>
        </p:nvSpPr>
        <p:spPr>
          <a:xfrm>
            <a:off x="3224279" y="5524500"/>
            <a:ext cx="3633721" cy="19050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ansia</a:t>
            </a:r>
          </a:p>
        </p:txBody>
      </p:sp>
      <p:sp>
        <p:nvSpPr>
          <p:cNvPr id="9" name="Rettangolo con un angolo arrotondato 8">
            <a:extLst>
              <a:ext uri="{FF2B5EF4-FFF2-40B4-BE49-F238E27FC236}">
                <a16:creationId xmlns:a16="http://schemas.microsoft.com/office/drawing/2014/main" id="{D9E58DD2-8EED-5E8E-A28C-465BC89A255C}"/>
              </a:ext>
            </a:extLst>
          </p:cNvPr>
          <p:cNvSpPr/>
          <p:nvPr/>
        </p:nvSpPr>
        <p:spPr>
          <a:xfrm>
            <a:off x="10210798" y="1440939"/>
            <a:ext cx="2133601" cy="1592891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dolore</a:t>
            </a:r>
          </a:p>
        </p:txBody>
      </p:sp>
      <p:sp>
        <p:nvSpPr>
          <p:cNvPr id="10" name="Rettangolo con un angolo arrotondato 9">
            <a:extLst>
              <a:ext uri="{FF2B5EF4-FFF2-40B4-BE49-F238E27FC236}">
                <a16:creationId xmlns:a16="http://schemas.microsoft.com/office/drawing/2014/main" id="{873B857C-79E0-47EE-243C-CDE3ED829A14}"/>
              </a:ext>
            </a:extLst>
          </p:cNvPr>
          <p:cNvSpPr/>
          <p:nvPr/>
        </p:nvSpPr>
        <p:spPr>
          <a:xfrm>
            <a:off x="12963657" y="1662229"/>
            <a:ext cx="3175825" cy="1592891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paura</a:t>
            </a:r>
          </a:p>
        </p:txBody>
      </p:sp>
      <p:sp>
        <p:nvSpPr>
          <p:cNvPr id="11" name="Rombo 10">
            <a:extLst>
              <a:ext uri="{FF2B5EF4-FFF2-40B4-BE49-F238E27FC236}">
                <a16:creationId xmlns:a16="http://schemas.microsoft.com/office/drawing/2014/main" id="{68702424-6D0F-C38B-9927-8DC6852A51E1}"/>
              </a:ext>
            </a:extLst>
          </p:cNvPr>
          <p:cNvSpPr/>
          <p:nvPr/>
        </p:nvSpPr>
        <p:spPr>
          <a:xfrm>
            <a:off x="5219700" y="2109327"/>
            <a:ext cx="3370199" cy="177551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insicurezza</a:t>
            </a:r>
          </a:p>
        </p:txBody>
      </p:sp>
      <p:sp>
        <p:nvSpPr>
          <p:cNvPr id="12" name="Goccia 11">
            <a:extLst>
              <a:ext uri="{FF2B5EF4-FFF2-40B4-BE49-F238E27FC236}">
                <a16:creationId xmlns:a16="http://schemas.microsoft.com/office/drawing/2014/main" id="{60788F7C-B6B0-D44E-DE29-0D962C486066}"/>
              </a:ext>
            </a:extLst>
          </p:cNvPr>
          <p:cNvSpPr/>
          <p:nvPr/>
        </p:nvSpPr>
        <p:spPr>
          <a:xfrm>
            <a:off x="566936" y="3695700"/>
            <a:ext cx="3633721" cy="13716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Bisogno di compliance</a:t>
            </a:r>
          </a:p>
        </p:txBody>
      </p:sp>
      <p:sp>
        <p:nvSpPr>
          <p:cNvPr id="13" name="Corda 12">
            <a:extLst>
              <a:ext uri="{FF2B5EF4-FFF2-40B4-BE49-F238E27FC236}">
                <a16:creationId xmlns:a16="http://schemas.microsoft.com/office/drawing/2014/main" id="{C055468F-CBCF-ECEF-31C3-20D6E9BD0FC4}"/>
              </a:ext>
            </a:extLst>
          </p:cNvPr>
          <p:cNvSpPr/>
          <p:nvPr/>
        </p:nvSpPr>
        <p:spPr>
          <a:xfrm>
            <a:off x="8191500" y="3884844"/>
            <a:ext cx="4419600" cy="2428297"/>
          </a:xfrm>
          <a:prstGeom prst="chord">
            <a:avLst>
              <a:gd name="adj1" fmla="val 2700000"/>
              <a:gd name="adj2" fmla="val 25886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Bisogno di suggerimenti assistenziali</a:t>
            </a:r>
          </a:p>
        </p:txBody>
      </p:sp>
      <p:sp>
        <p:nvSpPr>
          <p:cNvPr id="14" name="Rettangolo con un angolo arrotondato 13">
            <a:extLst>
              <a:ext uri="{FF2B5EF4-FFF2-40B4-BE49-F238E27FC236}">
                <a16:creationId xmlns:a16="http://schemas.microsoft.com/office/drawing/2014/main" id="{508FB702-83B8-CFCA-1DAE-9C6404DF9BF3}"/>
              </a:ext>
            </a:extLst>
          </p:cNvPr>
          <p:cNvSpPr/>
          <p:nvPr/>
        </p:nvSpPr>
        <p:spPr>
          <a:xfrm>
            <a:off x="13030200" y="4107944"/>
            <a:ext cx="3382049" cy="1797556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Non saper chiedere </a:t>
            </a:r>
          </a:p>
        </p:txBody>
      </p:sp>
      <p:sp>
        <p:nvSpPr>
          <p:cNvPr id="15" name="Rettangolo con due angoli in diagonale ritagliati 14">
            <a:extLst>
              <a:ext uri="{FF2B5EF4-FFF2-40B4-BE49-F238E27FC236}">
                <a16:creationId xmlns:a16="http://schemas.microsoft.com/office/drawing/2014/main" id="{081EBEEB-57B7-73C7-0990-DF20A59C1B5D}"/>
              </a:ext>
            </a:extLst>
          </p:cNvPr>
          <p:cNvSpPr/>
          <p:nvPr/>
        </p:nvSpPr>
        <p:spPr>
          <a:xfrm>
            <a:off x="7763304" y="7810500"/>
            <a:ext cx="2904695" cy="14478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Passività</a:t>
            </a:r>
            <a:r>
              <a:rPr lang="it-IT" dirty="0"/>
              <a:t> </a:t>
            </a:r>
          </a:p>
        </p:txBody>
      </p:sp>
      <p:pic>
        <p:nvPicPr>
          <p:cNvPr id="17" name="Immagine 16" descr="Immagine che contiene dipinto, illustrazione, disegno, arte&#10;&#10;Il contenuto generato dall'IA potrebbe non essere corretto.">
            <a:extLst>
              <a:ext uri="{FF2B5EF4-FFF2-40B4-BE49-F238E27FC236}">
                <a16:creationId xmlns:a16="http://schemas.microsoft.com/office/drawing/2014/main" id="{06CF6832-27F0-99F8-D03B-B584AABE39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061" y="6179056"/>
            <a:ext cx="5421949" cy="38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4DAC-2F74-B7D0-3D0D-4A0ADD69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399269-44C7-D57B-B4A7-3781C0A97EC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6D875B-58F7-9780-A8EF-438841BE6D28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4CD93E-81B4-DC06-C0C3-92C28B33831F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F5827D-2DD1-A993-9A66-5D9F57B001D8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5CC167-FF5D-81D6-449A-B0DBFA684FB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uore 6">
            <a:extLst>
              <a:ext uri="{FF2B5EF4-FFF2-40B4-BE49-F238E27FC236}">
                <a16:creationId xmlns:a16="http://schemas.microsoft.com/office/drawing/2014/main" id="{C540925E-3A09-6BEB-99FD-650F294F7A25}"/>
              </a:ext>
            </a:extLst>
          </p:cNvPr>
          <p:cNvSpPr/>
          <p:nvPr/>
        </p:nvSpPr>
        <p:spPr>
          <a:xfrm>
            <a:off x="528712" y="542795"/>
            <a:ext cx="2819400" cy="19812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Alice</a:t>
            </a:r>
          </a:p>
        </p:txBody>
      </p:sp>
      <p:sp>
        <p:nvSpPr>
          <p:cNvPr id="8" name="Cuore 7">
            <a:extLst>
              <a:ext uri="{FF2B5EF4-FFF2-40B4-BE49-F238E27FC236}">
                <a16:creationId xmlns:a16="http://schemas.microsoft.com/office/drawing/2014/main" id="{10B9F76C-BF16-F5A6-502A-0A1055BA3275}"/>
              </a:ext>
            </a:extLst>
          </p:cNvPr>
          <p:cNvSpPr/>
          <p:nvPr/>
        </p:nvSpPr>
        <p:spPr>
          <a:xfrm>
            <a:off x="4191000" y="3902379"/>
            <a:ext cx="2819399" cy="19812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fantasma</a:t>
            </a:r>
          </a:p>
        </p:txBody>
      </p:sp>
      <p:sp>
        <p:nvSpPr>
          <p:cNvPr id="9" name="Rettangolo con un angolo arrotondato 8">
            <a:extLst>
              <a:ext uri="{FF2B5EF4-FFF2-40B4-BE49-F238E27FC236}">
                <a16:creationId xmlns:a16="http://schemas.microsoft.com/office/drawing/2014/main" id="{4B7188D6-DB31-1D2D-6F59-6022AB46B394}"/>
              </a:ext>
            </a:extLst>
          </p:cNvPr>
          <p:cNvSpPr/>
          <p:nvPr/>
        </p:nvSpPr>
        <p:spPr>
          <a:xfrm>
            <a:off x="8534400" y="960909"/>
            <a:ext cx="3200400" cy="91440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malata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4C81D2C-606B-8AB2-A971-D0BF6381385A}"/>
              </a:ext>
            </a:extLst>
          </p:cNvPr>
          <p:cNvSpPr/>
          <p:nvPr/>
        </p:nvSpPr>
        <p:spPr>
          <a:xfrm>
            <a:off x="7391400" y="2367989"/>
            <a:ext cx="30480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contenuta</a:t>
            </a:r>
          </a:p>
        </p:txBody>
      </p:sp>
      <p:sp>
        <p:nvSpPr>
          <p:cNvPr id="11" name="Rettangolo con angoli in alto arrotondati 10">
            <a:extLst>
              <a:ext uri="{FF2B5EF4-FFF2-40B4-BE49-F238E27FC236}">
                <a16:creationId xmlns:a16="http://schemas.microsoft.com/office/drawing/2014/main" id="{5EAE5F92-DDAB-63D0-D439-FA2247EC58CD}"/>
              </a:ext>
            </a:extLst>
          </p:cNvPr>
          <p:cNvSpPr/>
          <p:nvPr/>
        </p:nvSpPr>
        <p:spPr>
          <a:xfrm>
            <a:off x="12115800" y="4118404"/>
            <a:ext cx="4419600" cy="914400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Nome è identificazione, identità</a:t>
            </a:r>
          </a:p>
        </p:txBody>
      </p:sp>
      <p:sp>
        <p:nvSpPr>
          <p:cNvPr id="12" name="Piastra 11">
            <a:extLst>
              <a:ext uri="{FF2B5EF4-FFF2-40B4-BE49-F238E27FC236}">
                <a16:creationId xmlns:a16="http://schemas.microsoft.com/office/drawing/2014/main" id="{AD8EDF67-DE38-6CED-793F-FA881D924FD4}"/>
              </a:ext>
            </a:extLst>
          </p:cNvPr>
          <p:cNvSpPr/>
          <p:nvPr/>
        </p:nvSpPr>
        <p:spPr>
          <a:xfrm>
            <a:off x="3435424" y="7048500"/>
            <a:ext cx="2508175" cy="914400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Derisa</a:t>
            </a:r>
            <a:r>
              <a:rPr lang="it-IT" dirty="0"/>
              <a:t>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8E7EB7F-1A87-CD2A-43B3-A433D992105C}"/>
              </a:ext>
            </a:extLst>
          </p:cNvPr>
          <p:cNvSpPr/>
          <p:nvPr/>
        </p:nvSpPr>
        <p:spPr>
          <a:xfrm>
            <a:off x="12573000" y="2476500"/>
            <a:ext cx="3193976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Offesa</a:t>
            </a:r>
            <a:r>
              <a:rPr lang="it-IT" dirty="0"/>
              <a:t> 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FABA751-463F-17BE-3531-6E563D6CDECC}"/>
              </a:ext>
            </a:extLst>
          </p:cNvPr>
          <p:cNvSpPr/>
          <p:nvPr/>
        </p:nvSpPr>
        <p:spPr>
          <a:xfrm>
            <a:off x="4713519" y="1111991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Non vista</a:t>
            </a:r>
          </a:p>
        </p:txBody>
      </p:sp>
      <p:sp>
        <p:nvSpPr>
          <p:cNvPr id="15" name="Cilindro 14">
            <a:extLst>
              <a:ext uri="{FF2B5EF4-FFF2-40B4-BE49-F238E27FC236}">
                <a16:creationId xmlns:a16="http://schemas.microsoft.com/office/drawing/2014/main" id="{1CFDB527-3A95-8405-6834-888C639C4470}"/>
              </a:ext>
            </a:extLst>
          </p:cNvPr>
          <p:cNvSpPr/>
          <p:nvPr/>
        </p:nvSpPr>
        <p:spPr>
          <a:xfrm>
            <a:off x="762000" y="3921538"/>
            <a:ext cx="1797100" cy="196204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Un corpo immobile</a:t>
            </a:r>
          </a:p>
        </p:txBody>
      </p:sp>
      <p:sp>
        <p:nvSpPr>
          <p:cNvPr id="16" name="Memoria ad accesso sequenziale 15">
            <a:extLst>
              <a:ext uri="{FF2B5EF4-FFF2-40B4-BE49-F238E27FC236}">
                <a16:creationId xmlns:a16="http://schemas.microsoft.com/office/drawing/2014/main" id="{BAC35EF5-B12C-4CDE-1743-538E5C2A3230}"/>
              </a:ext>
            </a:extLst>
          </p:cNvPr>
          <p:cNvSpPr/>
          <p:nvPr/>
        </p:nvSpPr>
        <p:spPr>
          <a:xfrm>
            <a:off x="7664501" y="4381500"/>
            <a:ext cx="2909323" cy="2209800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mortificazione</a:t>
            </a:r>
          </a:p>
        </p:txBody>
      </p:sp>
      <p:pic>
        <p:nvPicPr>
          <p:cNvPr id="18" name="Immagine 17" descr="Immagine che contiene candela, bianco e nero, monocromatico, arte&#10;&#10;Il contenuto generato dall'IA potrebbe non essere corretto.">
            <a:extLst>
              <a:ext uri="{FF2B5EF4-FFF2-40B4-BE49-F238E27FC236}">
                <a16:creationId xmlns:a16="http://schemas.microsoft.com/office/drawing/2014/main" id="{1D846465-515D-00AB-FE4B-3DEEEBF75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38" y="5499448"/>
            <a:ext cx="5562899" cy="39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1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2867-D623-4B92-A538-595E9927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E74B3E-D366-799F-D47A-6ACE6E13454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A19013-13E6-38CC-37A2-ADF6031481D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2EE4A2-C49F-9E5A-08E8-F8A7471ECED4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7C9FBE-5FEB-4182-F6EF-AF9A3CC47824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869B93B-4149-04F8-2542-5CF097EC6E45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id="{0FAD6665-5DFB-1818-5929-5EBF217226ED}"/>
              </a:ext>
            </a:extLst>
          </p:cNvPr>
          <p:cNvSpPr/>
          <p:nvPr/>
        </p:nvSpPr>
        <p:spPr>
          <a:xfrm>
            <a:off x="152400" y="539306"/>
            <a:ext cx="6082701" cy="20574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Chiara</a:t>
            </a:r>
          </a:p>
        </p:txBody>
      </p:sp>
      <p:sp>
        <p:nvSpPr>
          <p:cNvPr id="8" name="Goccia 7">
            <a:extLst>
              <a:ext uri="{FF2B5EF4-FFF2-40B4-BE49-F238E27FC236}">
                <a16:creationId xmlns:a16="http://schemas.microsoft.com/office/drawing/2014/main" id="{1F6CF2E5-0B13-067D-F945-30AE265BE104}"/>
              </a:ext>
            </a:extLst>
          </p:cNvPr>
          <p:cNvSpPr/>
          <p:nvPr/>
        </p:nvSpPr>
        <p:spPr>
          <a:xfrm>
            <a:off x="843018" y="3183930"/>
            <a:ext cx="2968588" cy="147916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Libertà come strategia non contenitiva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4C4F6449-9D53-F5D5-65D3-4E08A65EEEC7}"/>
              </a:ext>
            </a:extLst>
          </p:cNvPr>
          <p:cNvSpPr/>
          <p:nvPr/>
        </p:nvSpPr>
        <p:spPr>
          <a:xfrm>
            <a:off x="5334000" y="6756776"/>
            <a:ext cx="3810000" cy="147916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Felicità (come strategia per stare bene sia assistita che operatore)</a:t>
            </a:r>
          </a:p>
        </p:txBody>
      </p:sp>
      <p:sp>
        <p:nvSpPr>
          <p:cNvPr id="10" name="Cuore 9">
            <a:extLst>
              <a:ext uri="{FF2B5EF4-FFF2-40B4-BE49-F238E27FC236}">
                <a16:creationId xmlns:a16="http://schemas.microsoft.com/office/drawing/2014/main" id="{24BC11B6-4DB5-AF52-FD3E-E3A7D9B90805}"/>
              </a:ext>
            </a:extLst>
          </p:cNvPr>
          <p:cNvSpPr/>
          <p:nvPr/>
        </p:nvSpPr>
        <p:spPr>
          <a:xfrm>
            <a:off x="10732780" y="1076559"/>
            <a:ext cx="4028943" cy="2057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Utilità (operatore può fornire suggerimenti per stare meglio</a:t>
            </a:r>
          </a:p>
        </p:txBody>
      </p:sp>
      <p:sp>
        <p:nvSpPr>
          <p:cNvPr id="11" name="Piastra 10">
            <a:extLst>
              <a:ext uri="{FF2B5EF4-FFF2-40B4-BE49-F238E27FC236}">
                <a16:creationId xmlns:a16="http://schemas.microsoft.com/office/drawing/2014/main" id="{69B78E39-F37F-E8E4-9CCD-B6F4BCFC4CAA}"/>
              </a:ext>
            </a:extLst>
          </p:cNvPr>
          <p:cNvSpPr/>
          <p:nvPr/>
        </p:nvSpPr>
        <p:spPr>
          <a:xfrm>
            <a:off x="1524000" y="5372100"/>
            <a:ext cx="3657600" cy="1479162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Fantasia (non banalizzare/pensare sempre che il cambiamento sia realizzabile)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E5726D0-F372-4F24-080C-93A497480D94}"/>
              </a:ext>
            </a:extLst>
          </p:cNvPr>
          <p:cNvSpPr/>
          <p:nvPr/>
        </p:nvSpPr>
        <p:spPr>
          <a:xfrm>
            <a:off x="4348023" y="3403578"/>
            <a:ext cx="4876800" cy="182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Speranza (l’operatore che non rende il proprio lavoro routine)</a:t>
            </a:r>
          </a:p>
        </p:txBody>
      </p:sp>
      <p:sp>
        <p:nvSpPr>
          <p:cNvPr id="13" name="Rettangolo con angoli in alto ritagliati 12">
            <a:extLst>
              <a:ext uri="{FF2B5EF4-FFF2-40B4-BE49-F238E27FC236}">
                <a16:creationId xmlns:a16="http://schemas.microsoft.com/office/drawing/2014/main" id="{BDD1CD61-1B49-4A19-98B4-EBF577E760E1}"/>
              </a:ext>
            </a:extLst>
          </p:cNvPr>
          <p:cNvSpPr/>
          <p:nvPr/>
        </p:nvSpPr>
        <p:spPr>
          <a:xfrm>
            <a:off x="6786423" y="710034"/>
            <a:ext cx="2968588" cy="9144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possibilità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607F92E-9243-0343-DB17-2237E9B0A75C}"/>
              </a:ext>
            </a:extLst>
          </p:cNvPr>
          <p:cNvSpPr/>
          <p:nvPr/>
        </p:nvSpPr>
        <p:spPr>
          <a:xfrm>
            <a:off x="6464200" y="2183581"/>
            <a:ext cx="41148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Motivazione al bello</a:t>
            </a:r>
          </a:p>
        </p:txBody>
      </p:sp>
      <p:pic>
        <p:nvPicPr>
          <p:cNvPr id="16" name="Immagine 15" descr="Immagine che contiene testo, bianco e nero, bianco, design&#10;&#10;Il contenuto generato dall'IA potrebbe non essere corretto.">
            <a:extLst>
              <a:ext uri="{FF2B5EF4-FFF2-40B4-BE49-F238E27FC236}">
                <a16:creationId xmlns:a16="http://schemas.microsoft.com/office/drawing/2014/main" id="{92216926-924A-211B-12A1-385EB2651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3" y="3403578"/>
            <a:ext cx="8008259" cy="6159521"/>
          </a:xfrm>
          <a:prstGeom prst="rect">
            <a:avLst/>
          </a:prstGeom>
        </p:spPr>
      </p:pic>
      <p:sp>
        <p:nvSpPr>
          <p:cNvPr id="15" name="Cuore 14">
            <a:extLst>
              <a:ext uri="{FF2B5EF4-FFF2-40B4-BE49-F238E27FC236}">
                <a16:creationId xmlns:a16="http://schemas.microsoft.com/office/drawing/2014/main" id="{484CE9CA-7906-E948-DE8B-6D02355D72C1}"/>
              </a:ext>
            </a:extLst>
          </p:cNvPr>
          <p:cNvSpPr/>
          <p:nvPr/>
        </p:nvSpPr>
        <p:spPr>
          <a:xfrm>
            <a:off x="2362200" y="7277100"/>
            <a:ext cx="2438400" cy="10668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Sano ottimismo</a:t>
            </a:r>
          </a:p>
        </p:txBody>
      </p:sp>
    </p:spTree>
    <p:extLst>
      <p:ext uri="{BB962C8B-B14F-4D97-AF65-F5344CB8AC3E}">
        <p14:creationId xmlns:p14="http://schemas.microsoft.com/office/powerpoint/2010/main" val="320289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uore 6">
            <a:extLst>
              <a:ext uri="{FF2B5EF4-FFF2-40B4-BE49-F238E27FC236}">
                <a16:creationId xmlns:a16="http://schemas.microsoft.com/office/drawing/2014/main" id="{EFCEB9BA-E80B-8048-98A9-D30E82A78576}"/>
              </a:ext>
            </a:extLst>
          </p:cNvPr>
          <p:cNvSpPr/>
          <p:nvPr/>
        </p:nvSpPr>
        <p:spPr>
          <a:xfrm>
            <a:off x="3962400" y="1409700"/>
            <a:ext cx="9220200" cy="661601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Solo mettendo insieme le nostre risorse, con ottimismo, riusciamo a «vedere « Alice e a passare un buon tempo con lei.</a:t>
            </a:r>
          </a:p>
        </p:txBody>
      </p:sp>
    </p:spTree>
    <p:extLst>
      <p:ext uri="{BB962C8B-B14F-4D97-AF65-F5344CB8AC3E}">
        <p14:creationId xmlns:p14="http://schemas.microsoft.com/office/powerpoint/2010/main" val="170425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laboratorio ti sento" id="{7892F2D7-05B3-4BFF-B2DF-B3427C03FFEE}" vid="{08AF3F21-3A21-4106-A858-064C12DE32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Personalizzato</PresentationFormat>
  <Paragraphs>86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Tenez Test Bold</vt:lpstr>
      <vt:lpstr>Arial</vt:lpstr>
      <vt:lpstr>Calibri</vt:lpstr>
      <vt:lpstr>Bell MT</vt:lpstr>
      <vt:lpstr>Brittany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 del paragrafo</dc:title>
  <dc:creator>Giulia</dc:creator>
  <cp:lastModifiedBy>Giulia Dapero Editrice Dapero</cp:lastModifiedBy>
  <cp:revision>6</cp:revision>
  <dcterms:created xsi:type="dcterms:W3CDTF">2006-08-16T00:00:00Z</dcterms:created>
  <dcterms:modified xsi:type="dcterms:W3CDTF">2025-03-19T14:32:16Z</dcterms:modified>
  <dc:identifier>DAGhcAb44og</dc:identifier>
</cp:coreProperties>
</file>