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0A6D9-61FA-4FFF-B9AA-E4B16CA4F6CD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7ECE-BAF6-4CC3-93AF-8E354EF20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84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25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La </a:t>
            </a:r>
            <a:r>
              <a:rPr lang="it-IT" b="1" dirty="0"/>
              <a:t>Terapia della Reminiscenza</a:t>
            </a:r>
            <a:r>
              <a:rPr lang="it-IT" dirty="0"/>
              <a:t> consiste in un intervento riabilitativo psicosociale in cui grande importanza assumono “i ricordi”, considerati spunto per stimolare le risorse mnesiche residue e per recuperare esperienze emotivamente piacevoli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98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serie fotografica “</a:t>
            </a:r>
            <a:r>
              <a:rPr lang="it-IT" dirty="0" err="1"/>
              <a:t>Reflections</a:t>
            </a:r>
            <a:r>
              <a:rPr lang="it-IT" dirty="0"/>
              <a:t>” (Riflessi) nasce dalla conversazione del fotografo Tom </a:t>
            </a:r>
            <a:r>
              <a:rPr lang="it-IT" dirty="0" err="1"/>
              <a:t>Hussey</a:t>
            </a:r>
            <a:r>
              <a:rPr lang="it-IT" dirty="0"/>
              <a:t> con un veterano ottantenne della Seconda Guerra Mondiale. L’anziano gli spiegava come il tempo fosse passato velocemente a tal punto da non rendersene quasi conto. A quel punto </a:t>
            </a:r>
            <a:r>
              <a:rPr lang="it-IT" dirty="0" err="1"/>
              <a:t>Hussey</a:t>
            </a:r>
            <a:r>
              <a:rPr lang="it-IT" dirty="0"/>
              <a:t> ha avuto “l’illuminazione”. </a:t>
            </a:r>
          </a:p>
          <a:p>
            <a:r>
              <a:rPr lang="it-IT" dirty="0"/>
              <a:t>Il lavoro fotografico di </a:t>
            </a:r>
            <a:r>
              <a:rPr lang="it-IT" dirty="0" err="1"/>
              <a:t>Hussey</a:t>
            </a:r>
            <a:r>
              <a:rPr lang="it-IT" dirty="0"/>
              <a:t> si basa proprio sull’idea di una separazione tra la mente, ancora giovane, e il corpo ormai invecchiato. Per creare l’effetto </a:t>
            </a:r>
            <a:r>
              <a:rPr lang="it-IT" dirty="0" err="1"/>
              <a:t>Hussey</a:t>
            </a:r>
            <a:r>
              <a:rPr lang="it-IT" dirty="0"/>
              <a:t> si è servito di un gruppo di controfigure che hanno posato nel ruolo degli anziani da giovani .</a:t>
            </a:r>
          </a:p>
          <a:p>
            <a:r>
              <a:rPr lang="it-IT" dirty="0"/>
              <a:t>“Riflessioni” di </a:t>
            </a:r>
            <a:r>
              <a:rPr lang="it-IT" dirty="0" err="1"/>
              <a:t>Hussey</a:t>
            </a:r>
            <a:r>
              <a:rPr lang="it-IT" dirty="0"/>
              <a:t> ha vinto un Gold Award </a:t>
            </a:r>
            <a:r>
              <a:rPr lang="it-IT" dirty="0" err="1"/>
              <a:t>Addy</a:t>
            </a:r>
            <a:r>
              <a:rPr lang="it-IT" dirty="0"/>
              <a:t> della Federazione Americana Advertising.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56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Secondo la definizione riportata dall'OMS, con il termine «life skills» si intendono </a:t>
            </a:r>
            <a:r>
              <a:rPr lang="it-IT" b="1" dirty="0"/>
              <a:t>tutte quelle skills (abilità, competenze) che è necessario apprendere per mettersi in relazione con gli altri e per affrontare i problemi, le pressioni e gli stress della vita quotidiana</a:t>
            </a:r>
            <a:r>
              <a:rPr lang="it-IT" dirty="0"/>
              <a:t>. </a:t>
            </a:r>
            <a:r>
              <a:rPr lang="it-IT" b="0" dirty="0">
                <a:effectLst/>
              </a:rPr>
              <a:t>Consapevolezza di sé-Gestione delle emozioni-Gestione dello stress-Comunicazione efficace-Relazioni efficaci-Empatia-Pensiero Creativo-Pensiero critico-Prendere decisioni-Risolvere problemi.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49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 vantaggi dell’utilizzo della fotografia sono riportati anche da una ricerca americana (</a:t>
            </a:r>
            <a:r>
              <a:rPr lang="it-IT" dirty="0" err="1"/>
              <a:t>Moran</a:t>
            </a:r>
            <a:r>
              <a:rPr lang="it-IT" dirty="0"/>
              <a:t>, </a:t>
            </a:r>
            <a:r>
              <a:rPr lang="it-IT" dirty="0" err="1"/>
              <a:t>Tegano</a:t>
            </a:r>
            <a:r>
              <a:rPr lang="it-IT" dirty="0"/>
              <a:t>, 2005) si è occupata dell’utilizzo della</a:t>
            </a:r>
            <a:r>
              <a:rPr lang="it-IT" baseline="0" dirty="0"/>
              <a:t> fo</a:t>
            </a:r>
            <a:r>
              <a:rPr lang="it-IT" dirty="0"/>
              <a:t>tografia nei contesti educativi.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34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Quindi l'educatore potrà guidare la persona ad un'auto riflessione per comprendere se stessa e di conseguenza agire sugli stati d'animo e migliorare la sua situazione presente e futura” (Stenico, 2016).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12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Ma ancora poco se</a:t>
            </a:r>
            <a:r>
              <a:rPr lang="it-IT" baseline="0" dirty="0"/>
              <a:t> ne percepisce nei luoghi di lavoro, ancora molto legata all’uso personale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4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0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</a:t>
            </a:r>
            <a:r>
              <a:rPr lang="it-IT" dirty="0" err="1"/>
              <a:t>Lipman</a:t>
            </a:r>
            <a:r>
              <a:rPr lang="it-IT" dirty="0"/>
              <a:t>, il pensiero complesso deriva della fusione di tre tipologie di pensiero: il pensiero critico (orientato alla ricerca della verità), il</a:t>
            </a:r>
          </a:p>
          <a:p>
            <a:r>
              <a:rPr lang="it-IT" dirty="0"/>
              <a:t>pensiero creativo (incentrato sulla costruzione di significati) ed il pensiero </a:t>
            </a:r>
            <a:r>
              <a:rPr lang="it-IT" dirty="0" err="1"/>
              <a:t>caring</a:t>
            </a:r>
            <a:r>
              <a:rPr lang="it-IT" dirty="0"/>
              <a:t> (orientato al valore).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7ECE-BAF6-4CC3-93AF-8E354EF2061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28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E345D-F1C1-772F-03E4-07D6418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0692B1-FEA1-77CD-70A1-3FCC47963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60F2D3-C2CC-D94F-829E-DDBDCE78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05877-EB1F-0E55-60C7-1F7E350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A7C7DA-201D-7CCE-A490-A8BB96FF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9B1D8-1711-252C-AF0A-7F008AB7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5C4ACB-0607-F05F-B971-4A4A8506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901AD7-2735-0EF2-FB61-56B5B299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AE019-C9E8-DAAB-52BA-309C20A2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31C92-5819-EAEE-38B6-4E338667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C71E68-96A5-92CD-D528-EE4C8FCA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627D20-F5E4-6F82-C4F4-0A0DAB8A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003825-276A-369B-C8D9-2BB762AB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7856E-39E5-4805-F76B-A1710D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523CE-A96D-FCD2-9213-52C64E0F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2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941DB-1358-5E66-D994-17927F9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8349C6-33E6-4151-24D3-7A842C63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AACD7-8195-6B34-FD85-6ED851FC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DE0EE0-F9D6-A2DE-ACC1-EB4FFDD9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0246D1-59CC-6753-DB4E-EEA0023E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2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F1158-BEDC-8E66-3868-F268A3C6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FA7E02-8838-5C9A-6649-CEAECE68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3C8CB-E5E5-649C-D529-C977BEAE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9207FE-FFAF-3847-5CFB-2DF7A0C6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DA950-DE43-BA35-8EFC-24193CFD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83AA6-C28E-B7F3-8259-B1C42A91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B56AA-021E-0E27-EBBE-F2E57CB3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8A38A-00DC-F889-3C3E-7930BD144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144745-F6DB-EA03-2B1B-F31BEE91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94A960-B744-7658-A989-875ECDA5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8DB647-7E31-C4FA-DA52-EECB712B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3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B4286-F3FA-4ED2-E03A-3D52B0A9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070D65-51F2-7273-4759-805DE62B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919CF1-FE9F-D1C4-B8B3-1F6D6196C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1C562C-3D03-9123-6E71-A68A7FE6B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B9BCC8-7C65-5F3F-DBB2-A6BE7234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C3BE8C-26E5-9ED4-29E4-0AAD301C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FED0E2-BD11-1014-DAE1-D08D939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DA4499-C374-F6EA-C4DE-020A819E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55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36116-FE01-943D-358F-CA7FAB68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A88142-DA41-6E7A-D6C8-EAE90D5B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53B113-26F5-4ACB-802E-0A9A91BE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3F800-710D-AAAB-1898-E1B4E8D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07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72A551-ACAC-65DD-2621-FAFB13D1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EE8BFD-2B97-14FD-6656-B9CE800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47BC1-D60A-0549-E346-AA28042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8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0D6AB-0D7E-8185-23ED-6F3E8F0E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AACE2-5159-CC38-3B07-09978192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0988C2-22E9-A0B1-A3C4-431948E36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D2CE0A-6488-D183-D5FB-2C9D1BFA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4BE4CF-6991-8596-E8A4-27D9641F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B560D-D47C-EC75-E224-4955AD89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2B761-8B1A-7E3A-1845-1EA56D02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AB49BD-57AF-D8C7-3A9C-11855410D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34126E-8485-4D67-F7F3-121FDDCBE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E8C46D-2BE4-109E-B9A3-156D6F8C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81BD9-DF4C-3BC1-9C09-29648214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C1DDC6-28B7-0D74-7F94-E05BE41F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1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ED48DC-E738-3C38-CC08-71FD6C73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80789F-5284-5026-55D5-4F089759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9C0823-DF07-1F6B-A0C8-28E097821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A845-E641-4106-8F27-0E08A946EF3B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C773D-35EF-D90B-FD57-7F3C8EA1F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34244-5F47-0ECB-57FB-93A8CAD10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AA4E8-16C3-CF1D-DFB6-D36DEB219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46F269-63DD-81AC-C28C-59509599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710E0D-77DE-A8B2-7025-E598B585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24478C6-913A-4060-9119-C8234B750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00461"/>
            <a:ext cx="4643252" cy="3053430"/>
          </a:xfrm>
        </p:spPr>
        <p:txBody>
          <a:bodyPr/>
          <a:lstStyle/>
          <a:p>
            <a:pPr marL="0" indent="0" algn="ctr">
              <a:buNone/>
            </a:pPr>
            <a:endParaRPr lang="it-IT" sz="1100" dirty="0"/>
          </a:p>
          <a:p>
            <a:pPr marL="0" indent="0" algn="ctr">
              <a:buNone/>
            </a:pPr>
            <a:r>
              <a:rPr lang="it-IT" dirty="0"/>
              <a:t>La fotografia viene infatti utilizzata da sempre come supporto per la comprensione di determinati contenuti di storia, storia dell’arte, geografia.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7E61B3-CBF5-47F6-992D-FA0197111EB9}"/>
              </a:ext>
            </a:extLst>
          </p:cNvPr>
          <p:cNvSpPr/>
          <p:nvPr/>
        </p:nvSpPr>
        <p:spPr>
          <a:xfrm>
            <a:off x="6533208" y="5557287"/>
            <a:ext cx="536408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Farnaz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Farahi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Immagini e pedagogia: uno sguardo internazionale</a:t>
            </a:r>
          </a:p>
          <a:p>
            <a:pPr algn="r">
              <a:lnSpc>
                <a:spcPct val="110000"/>
              </a:lnSpc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sull’utilizzo della fotografia in ambito pedagogico</a:t>
            </a:r>
          </a:p>
        </p:txBody>
      </p:sp>
      <p:pic>
        <p:nvPicPr>
          <p:cNvPr id="6" name="Picture 2" descr="Poster Cartina geografica della Toscana - Firenze - PIXERS.IT">
            <a:extLst>
              <a:ext uri="{FF2B5EF4-FFF2-40B4-BE49-F238E27FC236}">
                <a16:creationId xmlns:a16="http://schemas.microsoft.com/office/drawing/2014/main" id="{730D8CDE-4EA8-4E3A-812E-25244ECB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724"/>
            <a:ext cx="3776063" cy="258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3D886EC-C3F7-43B5-8D81-8FA9C341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56992"/>
            <a:ext cx="3776063" cy="21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AC6674-9E4A-4D6F-A5CA-C0ED496068C2}"/>
              </a:ext>
            </a:extLst>
          </p:cNvPr>
          <p:cNvSpPr txBox="1"/>
          <p:nvPr/>
        </p:nvSpPr>
        <p:spPr>
          <a:xfrm>
            <a:off x="307301" y="2955460"/>
            <a:ext cx="36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… e pensiamo alla CAA …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8266AC2-7403-4870-914A-9C3435EE7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211" y="1357570"/>
            <a:ext cx="2833214" cy="37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BE06B-F0DE-434B-A8B3-05DFF2EA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158" y="1124744"/>
            <a:ext cx="9417132" cy="4525963"/>
          </a:xfrm>
        </p:spPr>
        <p:txBody>
          <a:bodyPr/>
          <a:lstStyle/>
          <a:p>
            <a:pPr marL="0" indent="0">
              <a:buNone/>
            </a:pPr>
            <a:r>
              <a:rPr lang="it-IT" sz="3200" b="1" dirty="0"/>
              <a:t>Analizzare i rapporti tra fotografia ed educazione significa </a:t>
            </a:r>
            <a:r>
              <a:rPr lang="it-IT" sz="3200" dirty="0"/>
              <a:t>addentrarsi nell’esplorazione del senso che la produzione e la fruizione di immagini può assumere all’interno di una prospettiva di </a:t>
            </a:r>
            <a:r>
              <a:rPr lang="it-IT" sz="3200" b="1" dirty="0"/>
              <a:t>promozione di pensieri e</a:t>
            </a:r>
            <a:r>
              <a:rPr lang="it-IT" sz="3200" dirty="0"/>
              <a:t> di </a:t>
            </a:r>
            <a:r>
              <a:rPr lang="it-IT" sz="3200" b="1" dirty="0"/>
              <a:t>costruzione di relazioni</a:t>
            </a:r>
            <a:r>
              <a:rPr lang="it-IT" sz="3200" dirty="0"/>
              <a:t> e </a:t>
            </a:r>
          </a:p>
          <a:p>
            <a:pPr marL="0" indent="0">
              <a:buNone/>
            </a:pPr>
            <a:r>
              <a:rPr lang="it-IT" sz="3200" dirty="0"/>
              <a:t>all’interno dei contesti educativi </a:t>
            </a:r>
          </a:p>
          <a:p>
            <a:pPr marL="0" indent="0">
              <a:buNone/>
            </a:pPr>
            <a:r>
              <a:rPr lang="it-IT" sz="3200" dirty="0"/>
              <a:t>e formativi.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12AAD5-0307-4EAC-8DA5-A8297673F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5"/>
          <a:stretch/>
        </p:blipFill>
        <p:spPr bwMode="auto">
          <a:xfrm>
            <a:off x="7504108" y="3277591"/>
            <a:ext cx="4499356" cy="348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7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91C41-1760-4587-B5F5-8975D1B4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L’uso dell’immagine, della fotografia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64BF94-6ED4-433E-A7E0-E1A082D4E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51" y="1351309"/>
            <a:ext cx="11357347" cy="4525963"/>
          </a:xfrm>
        </p:spPr>
        <p:txBody>
          <a:bodyPr>
            <a:normAutofit/>
          </a:bodyPr>
          <a:lstStyle/>
          <a:p>
            <a:pPr algn="just"/>
            <a:r>
              <a:rPr lang="it-IT" i="1" dirty="0"/>
              <a:t>In psicoterapia (fototerapia)</a:t>
            </a:r>
          </a:p>
          <a:p>
            <a:pPr marL="0" indent="0" algn="just">
              <a:buNone/>
            </a:pPr>
            <a:r>
              <a:rPr lang="it-IT" sz="2000" dirty="0" err="1"/>
              <a:t>Loewenthal</a:t>
            </a:r>
            <a:r>
              <a:rPr lang="it-IT" sz="2000" dirty="0"/>
              <a:t> nel libro “</a:t>
            </a:r>
            <a:r>
              <a:rPr lang="it-IT" sz="2000" dirty="0" err="1"/>
              <a:t>Phototherapy</a:t>
            </a:r>
            <a:r>
              <a:rPr lang="it-IT" sz="2000" dirty="0"/>
              <a:t> and </a:t>
            </a:r>
            <a:r>
              <a:rPr lang="it-IT" sz="2000" dirty="0" err="1"/>
              <a:t>Therapeutic</a:t>
            </a:r>
            <a:r>
              <a:rPr lang="it-IT" sz="2000" dirty="0"/>
              <a:t> </a:t>
            </a:r>
            <a:r>
              <a:rPr lang="it-IT" sz="2000" dirty="0" err="1"/>
              <a:t>Photography</a:t>
            </a:r>
            <a:r>
              <a:rPr lang="it-IT" sz="2000" dirty="0"/>
              <a:t> in a Digital Age”, «Sentivo che la terapia fotografica le aveva permesso di essere meno depressa e di </a:t>
            </a:r>
            <a:r>
              <a:rPr lang="it-IT" sz="2000" i="1" dirty="0"/>
              <a:t>iniziare a parlare di più delle sue ansie</a:t>
            </a:r>
            <a:r>
              <a:rPr lang="it-IT" sz="2000" dirty="0"/>
              <a:t>. Ora era in grado di trovare spazio al di là della terapia per le sue amiche e per se stessa». (</a:t>
            </a:r>
            <a:r>
              <a:rPr lang="it-IT" sz="2000" dirty="0" err="1"/>
              <a:t>Loewenthal</a:t>
            </a:r>
            <a:r>
              <a:rPr lang="it-IT" sz="2000" dirty="0"/>
              <a:t>, 2013, p. 85). Riconosce alla fotografia un potenziale e un’utilità unica. Sostiene che essa sia in grado di </a:t>
            </a:r>
            <a:r>
              <a:rPr lang="it-IT" sz="2000" i="1" dirty="0"/>
              <a:t>portare in superficie pensieri e sentimenti repressi</a:t>
            </a:r>
            <a:r>
              <a:rPr lang="it-IT" sz="2000" dirty="0"/>
              <a:t>, che non avrebbero potuto emergere così facilmente.</a:t>
            </a:r>
          </a:p>
          <a:p>
            <a:pPr marL="0" indent="0" algn="just">
              <a:buNone/>
            </a:pPr>
            <a:endParaRPr lang="it-IT" sz="1800" dirty="0"/>
          </a:p>
          <a:p>
            <a:pPr algn="just"/>
            <a:r>
              <a:rPr lang="it-IT" i="1" dirty="0"/>
              <a:t>In educazione</a:t>
            </a:r>
          </a:p>
          <a:p>
            <a:pPr marL="0" indent="0" algn="just">
              <a:buNone/>
            </a:pPr>
            <a:r>
              <a:rPr lang="it-IT" sz="2000" dirty="0"/>
              <a:t>La fotografia ci permette di educare, di raggiungere un preciso obiettivo. È uno strumento che dà alle persone la possibilità di </a:t>
            </a:r>
            <a:r>
              <a:rPr lang="it-IT" sz="2000" i="1" dirty="0"/>
              <a:t>esprimersi, di acquisire nuove competenze e mostrare ad altri le proprie capacit</a:t>
            </a:r>
            <a:r>
              <a:rPr lang="it-IT" sz="2000" dirty="0"/>
              <a:t>à, esibendo ciò che esse sono in grado di fare in massima autonomia, ciò che vedono o leggono della realtà.</a:t>
            </a:r>
          </a:p>
          <a:p>
            <a:pPr marL="0" indent="0">
              <a:buNone/>
            </a:pPr>
            <a:endParaRPr lang="it-IT" sz="2000" i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6295CEC-1A85-40CF-ACCE-7E914C226103}"/>
              </a:ext>
            </a:extLst>
          </p:cNvPr>
          <p:cNvSpPr/>
          <p:nvPr/>
        </p:nvSpPr>
        <p:spPr>
          <a:xfrm>
            <a:off x="7397701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Sebastiano Salati</a:t>
            </a:r>
          </a:p>
          <a:p>
            <a:pPr algn="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Photography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 educational </a:t>
            </a: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instrument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a world of images)</a:t>
            </a:r>
          </a:p>
        </p:txBody>
      </p:sp>
    </p:spTree>
    <p:extLst>
      <p:ext uri="{BB962C8B-B14F-4D97-AF65-F5344CB8AC3E}">
        <p14:creationId xmlns:p14="http://schemas.microsoft.com/office/powerpoint/2010/main" val="158239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CCC7C3E-AFEA-4AB1-AA00-C23022DA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009402"/>
            <a:ext cx="11815947" cy="5848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L’identificazione delle prassi pedagogiche può consentire di orientare lo sguardo su alcuni aspetti dell’agire pedagogico che molto spesso vengono trascurati dalla ricerca scientifica e relegati alla responsabilità e attività individuale del singolo professionista. </a:t>
            </a:r>
            <a:r>
              <a:rPr lang="it-IT" sz="2800" b="1" i="1" dirty="0"/>
              <a:t>Nella letteratura italiana e internazionale è già stata evidenziata l’utilità pedagogica di utilizzare la fotografia come attivatore e mediatore di relazioni. </a:t>
            </a:r>
          </a:p>
          <a:p>
            <a:pPr marL="0" indent="0" algn="r">
              <a:buNone/>
            </a:pPr>
            <a:r>
              <a:rPr lang="de-DE" sz="1800" dirty="0"/>
              <a:t>(Martin, 1990; Schurch, 2007; </a:t>
            </a:r>
            <a:r>
              <a:rPr lang="de-DE" sz="1800" dirty="0" err="1"/>
              <a:t>Nuti</a:t>
            </a:r>
            <a:r>
              <a:rPr lang="de-DE" sz="1800" dirty="0"/>
              <a:t>, 2011</a:t>
            </a:r>
            <a:r>
              <a:rPr lang="de-DE" sz="2800" dirty="0"/>
              <a:t>)</a:t>
            </a:r>
            <a:endParaRPr lang="it-IT" sz="28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Farnaz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Farahi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Immagini e pedagogia: uno sguardo internazionale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sull’utilizzo della fotografia in ambito pedagogico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6A11DEE-BEC7-4210-A014-DB8B14C8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6" y="3971949"/>
            <a:ext cx="4781798" cy="2677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0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8E4EAB17-1DA0-4A3B-98CB-55947814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638" y="1052736"/>
            <a:ext cx="6863937" cy="55446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800" b="1" i="1" dirty="0"/>
              <a:t>La fotografia, come molte altre forme artistiche, permette innanzitutto di entrare in contatto con la bellezza</a:t>
            </a:r>
            <a:r>
              <a:rPr lang="it-IT" sz="3800" i="1" dirty="0"/>
              <a:t>, con un’esperienza che va oltre il quotidiano: l’esperienza del bello</a:t>
            </a:r>
            <a:r>
              <a:rPr lang="it-IT" sz="3800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/>
              <a:t>La riflessione sulla</a:t>
            </a:r>
            <a:r>
              <a:rPr lang="it-IT" b="1" dirty="0"/>
              <a:t> potenza pedagogica del bello </a:t>
            </a:r>
            <a:r>
              <a:rPr lang="it-IT" dirty="0"/>
              <a:t>si deve ad autori come </a:t>
            </a:r>
            <a:r>
              <a:rPr lang="it-IT" dirty="0" err="1"/>
              <a:t>Schiller</a:t>
            </a:r>
            <a:r>
              <a:rPr lang="it-IT" dirty="0"/>
              <a:t>, </a:t>
            </a:r>
            <a:r>
              <a:rPr lang="it-IT" dirty="0" err="1"/>
              <a:t>Dewey</a:t>
            </a:r>
            <a:r>
              <a:rPr lang="it-IT" dirty="0"/>
              <a:t>, Proust, Bloch, Heidegger, </a:t>
            </a:r>
            <a:r>
              <a:rPr lang="it-IT" dirty="0" err="1"/>
              <a:t>Marcuse</a:t>
            </a:r>
            <a:r>
              <a:rPr lang="it-IT" dirty="0"/>
              <a:t>, </a:t>
            </a:r>
            <a:r>
              <a:rPr lang="it-IT" dirty="0" err="1"/>
              <a:t>Gadamer</a:t>
            </a:r>
            <a:r>
              <a:rPr lang="it-IT" dirty="0"/>
              <a:t>, Adorno che hanno esaltato il concetto di estetica come “salvezza”: </a:t>
            </a:r>
            <a:r>
              <a:rPr lang="it-IT" b="1" dirty="0"/>
              <a:t>è grazie all’arte che il vissuto si “salva” e si rivela con i suoi significati, è grazie all’educazione estetica che si rende possibile la “cura di sé”.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r">
              <a:lnSpc>
                <a:spcPct val="110000"/>
              </a:lnSpc>
              <a:buNone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it-IT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it-IT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it-IT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it-IT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0276B-50C4-4F05-8CA6-33E8BA7C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5" y="260649"/>
            <a:ext cx="4588395" cy="314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1679927-E816-43E9-B0AF-5A264D43F87B}"/>
              </a:ext>
            </a:extLst>
          </p:cNvPr>
          <p:cNvSpPr/>
          <p:nvPr/>
        </p:nvSpPr>
        <p:spPr>
          <a:xfrm>
            <a:off x="245424" y="3586559"/>
            <a:ext cx="4588395" cy="69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Farnaz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Farahi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Immagini e pedagogia: uno sguardo internazionale</a:t>
            </a:r>
          </a:p>
          <a:p>
            <a:pPr>
              <a:lnSpc>
                <a:spcPct val="110000"/>
              </a:lnSpc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sull’utilizzo della fotografia in ambito pedagogico</a:t>
            </a:r>
          </a:p>
        </p:txBody>
      </p:sp>
    </p:spTree>
    <p:extLst>
      <p:ext uri="{BB962C8B-B14F-4D97-AF65-F5344CB8AC3E}">
        <p14:creationId xmlns:p14="http://schemas.microsoft.com/office/powerpoint/2010/main" val="191765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3F98A-F1B3-45CF-87EC-8525A92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36712"/>
          </a:xfrm>
        </p:spPr>
        <p:txBody>
          <a:bodyPr>
            <a:normAutofit/>
          </a:bodyPr>
          <a:lstStyle/>
          <a:p>
            <a:r>
              <a:rPr lang="it-IT" dirty="0"/>
              <a:t>Funzioni dell’arte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05F7E9-772D-4B0A-B4CC-29EC3382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092530"/>
            <a:ext cx="11766309" cy="547452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8000" dirty="0"/>
              <a:t>La prima funzione è </a:t>
            </a:r>
            <a:r>
              <a:rPr lang="it-IT" sz="8000" b="1" dirty="0"/>
              <a:t>psicologico-esistenziale</a:t>
            </a:r>
            <a:r>
              <a:rPr lang="it-IT" sz="8000" dirty="0"/>
              <a:t>, in quanto l’arte permette di appropriarsi di un testo, di portarlo a sé e al proprio vissuto.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8000" dirty="0"/>
              <a:t>C’è poi una </a:t>
            </a:r>
            <a:r>
              <a:rPr lang="it-IT" sz="8000" b="1" dirty="0"/>
              <a:t>funzione</a:t>
            </a:r>
            <a:r>
              <a:rPr lang="it-IT" sz="8000" dirty="0"/>
              <a:t> che attiene alla competenza </a:t>
            </a:r>
            <a:r>
              <a:rPr lang="it-IT" sz="8000" b="1" dirty="0"/>
              <a:t>tecnica</a:t>
            </a:r>
            <a:r>
              <a:rPr lang="it-IT" sz="8000" dirty="0"/>
              <a:t>, mentre sul piano cognitivo la fruizione artistica comporta un approfondimento della conoscenza.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8000" dirty="0"/>
              <a:t>L’arte ha anche </a:t>
            </a:r>
            <a:r>
              <a:rPr lang="it-IT" sz="8000" b="1" dirty="0"/>
              <a:t>una funzione sociale </a:t>
            </a:r>
            <a:r>
              <a:rPr lang="it-IT" sz="8000" dirty="0"/>
              <a:t>che consiste nella sua capacità di rispecchiare la società, criticarla e, talvolta, superarla, insieme ad una </a:t>
            </a:r>
            <a:r>
              <a:rPr lang="it-IT" sz="8000" b="1" dirty="0"/>
              <a:t>funzione culturale e storica</a:t>
            </a:r>
            <a:r>
              <a:rPr lang="it-IT" sz="8000" dirty="0"/>
              <a:t> poiché assume strategie diverse di epoca in epoca. </a:t>
            </a:r>
          </a:p>
          <a:p>
            <a:pPr marL="0" indent="0" algn="just">
              <a:buNone/>
            </a:pPr>
            <a:endParaRPr lang="it-IT" sz="8000" dirty="0"/>
          </a:p>
          <a:p>
            <a:pPr marL="0" indent="0" algn="just">
              <a:buNone/>
            </a:pPr>
            <a:r>
              <a:rPr lang="it-IT" sz="8000" dirty="0"/>
              <a:t>Infine essa assume una </a:t>
            </a:r>
            <a:r>
              <a:rPr lang="it-IT" sz="8000" b="1" dirty="0"/>
              <a:t>funzione utopica </a:t>
            </a:r>
            <a:r>
              <a:rPr lang="it-IT" sz="8000" dirty="0"/>
              <a:t>in quanto annuncia un modo ulteriore di stare nell’esperienza (Cambi, 2016).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8000" dirty="0"/>
              <a:t>La ricchezza della fruizione risiede nell’atto dialettico che sta in bilico tra forma e interpretazione, tra oggettivazione della forma e soggettivazione dell’interpretazione.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8000" dirty="0"/>
              <a:t> È in questo modo che, attraverso il dialogo col bello, si può sviluppare quella cura che consiste nell’aprirsi al mondo per acquisire più ricchezza, più consapevolezza, più umanità.</a:t>
            </a:r>
            <a:endParaRPr lang="it-IT" sz="3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it-IT" sz="4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Farnaz</a:t>
            </a:r>
            <a:r>
              <a:rPr lang="it-IT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4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Farahi</a:t>
            </a:r>
            <a:endParaRPr lang="it-IT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it-IT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Immagini e pedagogia: uno sguardo internazionale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it-IT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sull’utilizzo della fotografia in ambito pedagogico</a:t>
            </a:r>
          </a:p>
        </p:txBody>
      </p:sp>
    </p:spTree>
    <p:extLst>
      <p:ext uri="{BB962C8B-B14F-4D97-AF65-F5344CB8AC3E}">
        <p14:creationId xmlns:p14="http://schemas.microsoft.com/office/powerpoint/2010/main" val="278970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846AC-E36C-4EFF-A421-2C927A84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dirty="0"/>
              <a:t>Tre cardini metodologici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C81117-6D1D-45A4-BA99-42B915D9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1115616"/>
            <a:ext cx="11826441" cy="4940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dirty="0"/>
              <a:t>Si possono descrivere tre cardini metodologici su cui poggia l’utilizzo della fotografia: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L’osservazione</a:t>
            </a:r>
            <a:r>
              <a:rPr lang="it-IT" dirty="0"/>
              <a:t> riveste un ruolo di primo piano nel contesto educativo, rappresenta lo strumento elettivo per l’analisi e la conoscenza dello stesso ed è a partire da essa che il contesto può venire trasformato in funzione dei processi in corso (Cecotti, 2016). È proprio attraverso l’attività di osservazione che è possibile riflettere sulle pratiche poste in essere e sperimentare cambiamenti e miglioramenti.</a:t>
            </a:r>
          </a:p>
          <a:p>
            <a:pPr marL="0" indent="0">
              <a:buNone/>
            </a:pPr>
            <a:r>
              <a:rPr lang="it-IT" dirty="0"/>
              <a:t>In questo senso, il mezzo fotografico rappresenta uno strumento particolarmente adatto all’osservazione, perché come afferma Cipollini (2007), imparare a fotografare non significa acquisire un’abilità tecnica, ma rieducare la mente a vedere.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Sperimentazione</a:t>
            </a:r>
            <a:r>
              <a:rPr lang="it-IT" dirty="0"/>
              <a:t>: Quando si condividono le foto con altre persone, il significato originario può non sempre restare “con” e “dentro” la fotografia. Può piuttosto essere trasformato, espandendosi in funzione degli interlocutori.</a:t>
            </a:r>
          </a:p>
          <a:p>
            <a:pPr marL="0" indent="0">
              <a:buNone/>
            </a:pPr>
            <a:endParaRPr lang="it-IT" sz="3300" dirty="0"/>
          </a:p>
          <a:p>
            <a:r>
              <a:rPr lang="it-IT" dirty="0"/>
              <a:t>La </a:t>
            </a:r>
            <a:r>
              <a:rPr lang="it-IT" b="1" dirty="0"/>
              <a:t>narrazione</a:t>
            </a:r>
            <a:r>
              <a:rPr lang="it-IT" dirty="0"/>
              <a:t> che rappresenta lo strumento più efficace per la verifica, la riflessione e la formulazione di nuove ipotesi.</a:t>
            </a:r>
          </a:p>
          <a:p>
            <a:pPr marL="0" indent="0">
              <a:buNone/>
            </a:pPr>
            <a:r>
              <a:rPr lang="it-IT" dirty="0"/>
              <a:t>Come afferma </a:t>
            </a:r>
            <a:r>
              <a:rPr lang="it-IT" dirty="0" err="1"/>
              <a:t>Bruner</a:t>
            </a:r>
            <a:r>
              <a:rPr lang="it-IT" dirty="0"/>
              <a:t> (1992) il pensiero narrativo è la chiave interpretativa dell’esistenza e la dimensione mentale per eccellenza. Raccontarci è la modalità più consona che abbiamo a disposizione, non solo per farci comprendere dagli altri, ma anche, e soprattutto, per comprendere noi stessi.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41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DA6ADB7-05F0-413E-8809-35E4B096D6A7}"/>
              </a:ext>
            </a:extLst>
          </p:cNvPr>
          <p:cNvSpPr/>
          <p:nvPr/>
        </p:nvSpPr>
        <p:spPr>
          <a:xfrm>
            <a:off x="135790" y="703672"/>
            <a:ext cx="8485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/>
              <a:t>La fotografia diventa uno strumento educativo perché è una competenza che una persona può imparare, può utilizzare per relazionarsi con gli altri, raggiungere nuove abilità ed esprimere le proprie emozioni</a:t>
            </a:r>
            <a:r>
              <a:rPr lang="it-IT" dirty="0"/>
              <a:t>. Usando la fotografia potremo lavorare per conoscere, riconoscere e affrontare varie emozioni e stati d'animo che viviamo noi o le persone con le quali ci relazioniamo. Potremo anche migliorare e accrescere le nostre e altrui life-</a:t>
            </a:r>
            <a:r>
              <a:rPr lang="it-IT" dirty="0" err="1"/>
              <a:t>skills</a:t>
            </a:r>
            <a:r>
              <a:rPr lang="it-IT" dirty="0"/>
              <a:t>. La fotografia è inoltre un ottimo strumento che ci permette di </a:t>
            </a:r>
            <a:r>
              <a:rPr lang="it-IT" dirty="0" err="1"/>
              <a:t>ri</a:t>
            </a:r>
            <a:r>
              <a:rPr lang="it-IT" dirty="0"/>
              <a:t>-pensare al passato e immaginare il futuro in chiave positiva. Quest'arte permette alle persone di entrare in nuove relazioni, di condividere una passione e di creare legami nuovi.</a:t>
            </a:r>
          </a:p>
          <a:p>
            <a:pPr algn="just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06FD4A-A12E-477E-B13D-67A239CA2096}"/>
              </a:ext>
            </a:extLst>
          </p:cNvPr>
          <p:cNvSpPr/>
          <p:nvPr/>
        </p:nvSpPr>
        <p:spPr>
          <a:xfrm>
            <a:off x="286200" y="3569006"/>
            <a:ext cx="477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Dal punto di vista di un educatore, </a:t>
            </a:r>
          </a:p>
          <a:p>
            <a:pPr algn="ctr"/>
            <a:r>
              <a:rPr lang="it-IT" dirty="0"/>
              <a:t>la fotografia diventa uno strumento </a:t>
            </a:r>
          </a:p>
          <a:p>
            <a:pPr algn="ctr"/>
            <a:r>
              <a:rPr lang="it-IT" dirty="0"/>
              <a:t>attraverso il quale ci si può relazionare</a:t>
            </a:r>
          </a:p>
          <a:p>
            <a:pPr algn="ctr"/>
            <a:r>
              <a:rPr lang="it-IT" dirty="0"/>
              <a:t> in maniera nuova, creativa ed evocativa  con la persona.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5F2E33-9DCA-474A-8F43-59FC6E37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466" y="2995978"/>
            <a:ext cx="427976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3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D19ED0E-1283-4243-80BB-1E98BD15A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39" y="873981"/>
            <a:ext cx="7244398" cy="28839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«</a:t>
            </a:r>
            <a:r>
              <a:rPr lang="it-IT" b="1" dirty="0"/>
              <a:t>Le fotografie non si limitano a mostrarci le cose, ma le determinano. </a:t>
            </a:r>
          </a:p>
          <a:p>
            <a:pPr marL="0" indent="0">
              <a:buNone/>
            </a:pPr>
            <a:r>
              <a:rPr lang="it-IT" b="1" dirty="0"/>
              <a:t>Ci coinvolgono dal punto di vista ottico, neurologico, intellettuale, emotivo, viscerale, fisico. </a:t>
            </a:r>
          </a:p>
          <a:p>
            <a:pPr marL="0" indent="0">
              <a:buNone/>
            </a:pPr>
            <a:r>
              <a:rPr lang="it-IT" dirty="0"/>
              <a:t>Pretendono che le esaminiamo e le  interpretiamo. </a:t>
            </a:r>
          </a:p>
          <a:p>
            <a:pPr marL="0" indent="0">
              <a:buNone/>
            </a:pPr>
            <a:r>
              <a:rPr lang="it-IT" dirty="0"/>
              <a:t>Ci seducono e ci motivano; promuovono idee, incarnano valori e plasmano l’opinione pubblica.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4B0ED-BEDA-4057-95AA-341D9409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5" y="1170863"/>
            <a:ext cx="3345184" cy="2226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BD14CE8-F6E7-457B-A536-2DD7F6D6A199}"/>
              </a:ext>
            </a:extLst>
          </p:cNvPr>
          <p:cNvSpPr/>
          <p:nvPr/>
        </p:nvSpPr>
        <p:spPr>
          <a:xfrm>
            <a:off x="703539" y="4339084"/>
            <a:ext cx="109580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Guardiamo alcune fotografie perché ci calmano o ci esaltano. Altre risolvono problemi o li creano, ci rafforzano o ci indeboliscono. Le fotografie possono suscitare empatia, ma possono essere altrettanto efficaci nel distanziarci da ciò che rappresentano». </a:t>
            </a:r>
          </a:p>
          <a:p>
            <a:pPr algn="r"/>
            <a:r>
              <a:rPr lang="it-IT" sz="2200" dirty="0"/>
              <a:t>(</a:t>
            </a:r>
            <a:r>
              <a:rPr lang="it-IT" sz="2200" dirty="0" err="1"/>
              <a:t>Heiferman</a:t>
            </a:r>
            <a:r>
              <a:rPr lang="it-IT" sz="22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298887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44CCAA-5D09-4922-B509-F9FC35E9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42059"/>
            <a:ext cx="11993452" cy="2845799"/>
          </a:xfrm>
        </p:spPr>
        <p:txBody>
          <a:bodyPr>
            <a:noAutofit/>
          </a:bodyPr>
          <a:lstStyle/>
          <a:p>
            <a:pPr algn="just"/>
            <a:r>
              <a:rPr lang="it-IT" sz="1500" b="1" dirty="0"/>
              <a:t>consapevolezza di sé </a:t>
            </a:r>
            <a:r>
              <a:rPr lang="it-IT" sz="1500" dirty="0"/>
              <a:t>(Se fotografiamo qualcosa, se scegliamo una foto è perché in un qualche modo ha attirato la nostra attenzione e ha stimolato almeno una piccola e semplice emozione. Ci porta a metterci in gioco verso una autoriflessione e anche verso il giudizio altrui. Tutto questo porta a conoscerci meglio).</a:t>
            </a:r>
          </a:p>
          <a:p>
            <a:pPr algn="just"/>
            <a:r>
              <a:rPr lang="it-IT" sz="1500" b="1" dirty="0"/>
              <a:t>gestione delle emozioni ed empatia </a:t>
            </a:r>
            <a:r>
              <a:rPr lang="it-IT" sz="1500" dirty="0"/>
              <a:t>(Le arti espressive ci aiutano a esprimerci, attraverso ciò che selezioniamo comunichiamo le nostre emozioni.  Se siamo in grado di rappresentarle, esprimerle e comunicarle, significa che siamo in grado di riconoscerle e possibilmente anche di gestirle).</a:t>
            </a:r>
          </a:p>
          <a:p>
            <a:pPr algn="just"/>
            <a:r>
              <a:rPr lang="it-IT" sz="1500" dirty="0"/>
              <a:t> </a:t>
            </a:r>
            <a:r>
              <a:rPr lang="it-IT" sz="1500" b="1" dirty="0"/>
              <a:t>gestione dello stress </a:t>
            </a:r>
            <a:r>
              <a:rPr lang="it-IT" sz="1500" dirty="0"/>
              <a:t>(attività che danno spazio al proprio pensiero, a se stessi e che incanalano attenzione e concentrazione offrono relax).</a:t>
            </a:r>
          </a:p>
          <a:p>
            <a:pPr algn="just"/>
            <a:r>
              <a:rPr lang="it-IT" sz="1500" b="1" dirty="0"/>
              <a:t>Creatività </a:t>
            </a:r>
            <a:r>
              <a:rPr lang="it-IT" sz="1500" dirty="0"/>
              <a:t>(La fotografia ci porta ad esplorare, ci spinge ad essere curiosi, sia per conoscere cose nuove da raccontare e mostrare, sia per sperimentare cosa possiamo effettivamente fare. Esplorando, conoscendo nuove cose, realtà, punti di vista, emozioni ed esperienze differenti dal nostro "standard'', amplieremo il nostro bagaglio esperienziale).</a:t>
            </a:r>
          </a:p>
          <a:p>
            <a:r>
              <a:rPr lang="it-IT" sz="1500" b="1" dirty="0"/>
              <a:t>senso critico e abilità organizzativa-decisionale </a:t>
            </a:r>
            <a:r>
              <a:rPr lang="it-IT" sz="1500" dirty="0"/>
              <a:t>(le attività ci porteranno ad esaminare, valutare, selezionare anche rispetto ad un mandato/una consegna; confrontarci  con apprezzamenti e critiche o altre visioni, allenando anche l’abilità di prendere decisioni e di </a:t>
            </a:r>
            <a:r>
              <a:rPr lang="it-IT" sz="1500" dirty="0" err="1"/>
              <a:t>problem</a:t>
            </a:r>
            <a:r>
              <a:rPr lang="it-IT" sz="1500" dirty="0"/>
              <a:t>-solving).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C7F7A1E-1357-40B2-9A1C-08EAF30B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6408712" cy="764704"/>
          </a:xfrm>
        </p:spPr>
        <p:txBody>
          <a:bodyPr>
            <a:normAutofit/>
          </a:bodyPr>
          <a:lstStyle/>
          <a:p>
            <a:r>
              <a:rPr lang="it-IT" sz="3600" i="1" dirty="0"/>
              <a:t>Abilità che si possono allenare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7F9A6DA-B9A4-4719-AB83-B8F8589EFE7C}"/>
              </a:ext>
            </a:extLst>
          </p:cNvPr>
          <p:cNvSpPr/>
          <p:nvPr/>
        </p:nvSpPr>
        <p:spPr>
          <a:xfrm>
            <a:off x="5370324" y="4472633"/>
            <a:ext cx="3402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Nel verbo comunicare sono, infatti, comprese le idee di partecipazione, condivisione e reciprocità. Inoltre,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il linguaggio della fotografia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è un linguaggio che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risiede nel non verbale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. Per questo trattiene dentro di sé aspetti della realtà che intende evocare ed avendo un valore analogico svolge una funzione relazionale, che lo collega alle dimensioni dei bisogni dei desideri e delle emozioni.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DD40F9-C13D-4DF4-B147-5304D97E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28" y="4012201"/>
            <a:ext cx="3402586" cy="284579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B163218-124C-4540-92C7-D9D57371586E}"/>
              </a:ext>
            </a:extLst>
          </p:cNvPr>
          <p:cNvSpPr/>
          <p:nvPr/>
        </p:nvSpPr>
        <p:spPr>
          <a:xfrm>
            <a:off x="107504" y="3887858"/>
            <a:ext cx="49870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/>
              <a:t>comunicazioni efficaci e relazioni efficaci </a:t>
            </a:r>
            <a:r>
              <a:rPr lang="it-IT" sz="1500" dirty="0"/>
              <a:t>(L’immagine e la fotografia hanno infatti un valore comunicativo e rappresentativo  fortissimo in quanto in grado di evocare e di parlare a ciascuno di noi nel rispetto delle singole sensibilità e nella possibilità di veicolare connessioni e intrecci con  altre immagini, altri passaggi, altri linguaggi (Malavasi, </a:t>
            </a:r>
            <a:r>
              <a:rPr lang="it-IT" sz="1500" dirty="0" err="1"/>
              <a:t>Zoccatelli</a:t>
            </a:r>
            <a:r>
              <a:rPr lang="it-IT" sz="1500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190717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14E040D-6AD2-4237-9F94-819AA72F004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030028" y="688344"/>
            <a:ext cx="7950173" cy="52907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18536" y="916481"/>
            <a:ext cx="7378006" cy="3888432"/>
          </a:xfrm>
        </p:spPr>
        <p:txBody>
          <a:bodyPr>
            <a:normAutofit/>
          </a:bodyPr>
          <a:lstStyle/>
          <a:p>
            <a:pPr algn="ctr"/>
            <a:r>
              <a:rPr lang="it-I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tempo per me è …</a:t>
            </a:r>
          </a:p>
        </p:txBody>
      </p:sp>
      <p:pic>
        <p:nvPicPr>
          <p:cNvPr id="2052" name="Picture 4" descr="Una persona che tiene una macchina fotografica in mano foto – Mano Immagine  gratuita su Unsp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8" y="276169"/>
            <a:ext cx="3446035" cy="51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30029" y="3806431"/>
            <a:ext cx="795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Laboratorio di medicina narrativa </a:t>
            </a:r>
            <a:br>
              <a:rPr lang="it-IT" sz="2400" dirty="0"/>
            </a:br>
            <a:r>
              <a:rPr lang="it-IT" sz="2400" dirty="0"/>
              <a:t>e arte dell’immagine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605344" y="6466986"/>
            <a:ext cx="4392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Ferro Laura  -  Educatrice Professionale</a:t>
            </a:r>
          </a:p>
        </p:txBody>
      </p:sp>
    </p:spTree>
    <p:extLst>
      <p:ext uri="{BB962C8B-B14F-4D97-AF65-F5344CB8AC3E}">
        <p14:creationId xmlns:p14="http://schemas.microsoft.com/office/powerpoint/2010/main" val="372291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A5078-36A1-4FC3-A9D7-D7558DA1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676456" cy="1354162"/>
          </a:xfrm>
        </p:spPr>
        <p:txBody>
          <a:bodyPr>
            <a:noAutofit/>
          </a:bodyPr>
          <a:lstStyle/>
          <a:p>
            <a:r>
              <a:rPr lang="it-IT" sz="2400" dirty="0"/>
              <a:t>Esiste dunque una dimensione immaginativa che permette di associare alle immagini concetti, emozioni, sensazioni, parole, e che determina le mille possibilità di differenti punti di vista sul mondo. 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3C879-C743-40B3-8F6E-88C52100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57208"/>
            <a:ext cx="11527290" cy="2260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La fotografia, con tutte le sue peculiarità, si presta ad essere un ottimo e trasversale strumento di intervento pedagogico, che necessita come tutti i metodi, di un’attenta riflessione sulla sua declinazione in riferimento agli obiettivi educativi e formativi. 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F89E04-6EB4-44FA-8874-77741F61978F}"/>
              </a:ext>
            </a:extLst>
          </p:cNvPr>
          <p:cNvSpPr/>
          <p:nvPr/>
        </p:nvSpPr>
        <p:spPr>
          <a:xfrm>
            <a:off x="786572" y="3570702"/>
            <a:ext cx="7268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/>
              <a:t>Formare professionisti che agiscano in “maniera riflessiva” che si pongano come ricercatori e – grazie a tale atteggiamento – accrescano conoscenze e competenze riflettendo sull’azione</a:t>
            </a:r>
          </a:p>
          <a:p>
            <a:pPr algn="ctr"/>
            <a:r>
              <a:rPr lang="it-IT" sz="2400" b="1" i="1" dirty="0"/>
              <a:t>mentre essa si svolge </a:t>
            </a:r>
            <a:r>
              <a:rPr lang="it-IT" sz="2400" dirty="0"/>
              <a:t>(</a:t>
            </a:r>
            <a:r>
              <a:rPr lang="it-IT" sz="2400" dirty="0" err="1"/>
              <a:t>Schön</a:t>
            </a:r>
            <a:r>
              <a:rPr lang="it-IT" sz="2400" dirty="0"/>
              <a:t>, 1993).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ADB6C69-F86B-425F-BC70-E3C009754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6097" b="9866"/>
          <a:stretch/>
        </p:blipFill>
        <p:spPr bwMode="auto">
          <a:xfrm>
            <a:off x="8490857" y="3168051"/>
            <a:ext cx="3305607" cy="282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1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9A1EE-3343-497E-A8F3-7644FF67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/>
              <a:t>Per approfondimento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2A402-15AA-4050-90C4-CFD2F703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https://www.youtube.com/watch?v=6REcUdG5JlI</a:t>
            </a:r>
          </a:p>
        </p:txBody>
      </p:sp>
      <p:pic>
        <p:nvPicPr>
          <p:cNvPr id="4" name="Picture 2" descr="893 foto e immagini di Anziana Guarda In Macchina Con Libro In Mano - Getty  Images">
            <a:extLst>
              <a:ext uri="{FF2B5EF4-FFF2-40B4-BE49-F238E27FC236}">
                <a16:creationId xmlns:a16="http://schemas.microsoft.com/office/drawing/2014/main" id="{5F2AA48B-30D4-4AB5-96DF-F627227A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422524"/>
            <a:ext cx="582930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8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ACCC77-F13C-4355-88EB-C51A6EE9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308758"/>
            <a:ext cx="11801935" cy="6144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</a:p>
          <a:p>
            <a:pPr marL="0" indent="0">
              <a:buNone/>
            </a:pPr>
            <a:endParaRPr lang="it-I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1200" dirty="0"/>
              <a:t>Cecotti, M. (2016). </a:t>
            </a:r>
            <a:r>
              <a:rPr lang="it-IT" sz="1200" dirty="0" err="1"/>
              <a:t>Fotoeducando</a:t>
            </a:r>
            <a:r>
              <a:rPr lang="it-IT" sz="1200" dirty="0"/>
              <a:t>: la fotografia nei contesti educativi. Parma: Junior.</a:t>
            </a:r>
          </a:p>
          <a:p>
            <a:pPr marL="0" indent="0">
              <a:buNone/>
            </a:pPr>
            <a:r>
              <a:rPr lang="it-IT" sz="1200" dirty="0"/>
              <a:t>D'Elia, A. (1999). Fotografia come terapia. Roma: </a:t>
            </a:r>
            <a:r>
              <a:rPr lang="it-IT" sz="1200" dirty="0" err="1"/>
              <a:t>Meltemi</a:t>
            </a:r>
            <a:r>
              <a:rPr lang="it-IT" sz="1200" dirty="0"/>
              <a:t>.</a:t>
            </a:r>
          </a:p>
          <a:p>
            <a:pPr marL="0" indent="0">
              <a:buNone/>
            </a:pPr>
            <a:r>
              <a:rPr lang="it-IT" sz="1200" dirty="0" err="1"/>
              <a:t>Heiferman</a:t>
            </a:r>
            <a:r>
              <a:rPr lang="it-IT" sz="1200" dirty="0"/>
              <a:t>, M. (2013). La fotografia cambia tutto. Come il mezzo fotografico cambia la nostra vita. Roma: Contrasto.</a:t>
            </a:r>
          </a:p>
          <a:p>
            <a:pPr marL="0" indent="0">
              <a:buNone/>
            </a:pPr>
            <a:r>
              <a:rPr lang="it-IT" sz="1200" dirty="0" err="1"/>
              <a:t>Lipman</a:t>
            </a:r>
            <a:r>
              <a:rPr lang="it-IT" sz="1200" dirty="0"/>
              <a:t>, M. (2005). Educare al pensiero. Milano: Vita e Pensiero.</a:t>
            </a:r>
          </a:p>
          <a:p>
            <a:pPr marL="0" indent="0">
              <a:buNone/>
            </a:pPr>
            <a:r>
              <a:rPr lang="it-IT" sz="1200" dirty="0" err="1"/>
              <a:t>Loewenthal</a:t>
            </a:r>
            <a:r>
              <a:rPr lang="it-IT" sz="1200" dirty="0"/>
              <a:t>, D. (2013). </a:t>
            </a:r>
            <a:r>
              <a:rPr lang="it-IT" sz="1200" dirty="0" err="1"/>
              <a:t>Phototherapy</a:t>
            </a:r>
            <a:r>
              <a:rPr lang="it-IT" sz="1200" dirty="0"/>
              <a:t> and </a:t>
            </a:r>
            <a:r>
              <a:rPr lang="it-IT" sz="1200" dirty="0" err="1"/>
              <a:t>Therapeutic</a:t>
            </a:r>
            <a:r>
              <a:rPr lang="it-IT" sz="1200" dirty="0"/>
              <a:t> </a:t>
            </a:r>
            <a:r>
              <a:rPr lang="it-IT" sz="1200" dirty="0" err="1"/>
              <a:t>Photography</a:t>
            </a:r>
            <a:r>
              <a:rPr lang="it-IT" sz="1200" dirty="0"/>
              <a:t> in a Digital Age. Londra: </a:t>
            </a:r>
            <a:r>
              <a:rPr lang="it-IT" sz="1200" dirty="0" err="1"/>
              <a:t>Routledge</a:t>
            </a:r>
            <a:r>
              <a:rPr lang="it-IT" sz="1200" dirty="0"/>
              <a:t>.</a:t>
            </a:r>
          </a:p>
          <a:p>
            <a:pPr marL="0" indent="0">
              <a:buNone/>
            </a:pPr>
            <a:r>
              <a:rPr lang="it-IT" sz="1200" dirty="0"/>
              <a:t>Marmocchi, P., Dall'Aglio, C., &amp; Zannini, M. (2004). Educare le life </a:t>
            </a:r>
            <a:r>
              <a:rPr lang="it-IT" sz="1200" dirty="0" err="1"/>
              <a:t>skills</a:t>
            </a:r>
            <a:r>
              <a:rPr lang="it-IT" sz="1200" dirty="0"/>
              <a:t>. Come promuovere le abilità </a:t>
            </a:r>
            <a:r>
              <a:rPr lang="it-IT" sz="1200" dirty="0" err="1"/>
              <a:t>psico</a:t>
            </a:r>
            <a:r>
              <a:rPr lang="it-IT" sz="1200" dirty="0"/>
              <a:t>-sociali e affettive secondo l'organizzazione Mondiale della Sanità. Trento: </a:t>
            </a:r>
            <a:r>
              <a:rPr lang="it-IT" sz="1200" dirty="0" err="1"/>
              <a:t>Erickson</a:t>
            </a:r>
            <a:r>
              <a:rPr lang="it-IT" sz="1200" dirty="0"/>
              <a:t>.</a:t>
            </a:r>
          </a:p>
          <a:p>
            <a:pPr marL="0" indent="0">
              <a:buNone/>
            </a:pPr>
            <a:r>
              <a:rPr lang="it-IT" sz="1200" dirty="0"/>
              <a:t>Martin, M. (1990). Semiologia dell’immagine e pedagogia. Itinerari di ricerca educativa. Roma: Armando</a:t>
            </a:r>
          </a:p>
          <a:p>
            <a:pPr marL="0" indent="0">
              <a:buNone/>
            </a:pPr>
            <a:r>
              <a:rPr lang="en-US" sz="1200" dirty="0"/>
              <a:t>Moran, M. J. &amp; </a:t>
            </a:r>
            <a:r>
              <a:rPr lang="en-US" sz="1200" dirty="0" err="1"/>
              <a:t>Tegano</a:t>
            </a:r>
            <a:r>
              <a:rPr lang="en-US" sz="1200" dirty="0"/>
              <a:t>, D. (2005). Moving towards visual literacy: photography as a language of teacher inquiry. Journal of Early Childhood </a:t>
            </a:r>
            <a:r>
              <a:rPr lang="en-US" sz="1200" dirty="0" err="1"/>
              <a:t>Reasearch</a:t>
            </a:r>
            <a:r>
              <a:rPr lang="en-US" sz="1200" dirty="0"/>
              <a:t> and practice, 7, 1</a:t>
            </a:r>
            <a:endParaRPr lang="it-IT" sz="1200" dirty="0"/>
          </a:p>
          <a:p>
            <a:pPr marL="0" indent="0">
              <a:buNone/>
            </a:pPr>
            <a:r>
              <a:rPr lang="it-IT" sz="1200" dirty="0"/>
              <a:t>Riva, M.G. (2004). Il lavoro pedagogico come ricerca dei significati e ascolto delle emozioni, Milano: </a:t>
            </a:r>
            <a:r>
              <a:rPr lang="it-IT" sz="1200" dirty="0" err="1"/>
              <a:t>Guerini</a:t>
            </a:r>
            <a:r>
              <a:rPr lang="it-IT" sz="1200" dirty="0"/>
              <a:t> Scientifica.</a:t>
            </a:r>
          </a:p>
          <a:p>
            <a:pPr marL="0" indent="0">
              <a:buNone/>
            </a:pPr>
            <a:r>
              <a:rPr lang="it-IT" sz="1200" dirty="0"/>
              <a:t>Rodari, G. (1973). Grammatica della fantasia. Torino: Giulio Einaudi.</a:t>
            </a:r>
          </a:p>
          <a:p>
            <a:pPr marL="0" indent="0" algn="r">
              <a:buNone/>
            </a:pPr>
            <a:r>
              <a:rPr lang="it-IT" sz="1200" dirty="0" err="1"/>
              <a:t>Schön</a:t>
            </a:r>
            <a:r>
              <a:rPr lang="it-IT" sz="1200" dirty="0"/>
              <a:t>, D. (1993). The </a:t>
            </a:r>
            <a:r>
              <a:rPr lang="it-IT" sz="1200" dirty="0" err="1"/>
              <a:t>reflective</a:t>
            </a:r>
            <a:r>
              <a:rPr lang="it-IT" sz="1200" dirty="0"/>
              <a:t> </a:t>
            </a:r>
            <a:r>
              <a:rPr lang="it-IT" sz="1200" dirty="0" err="1"/>
              <a:t>practitioner</a:t>
            </a:r>
            <a:r>
              <a:rPr lang="it-IT" sz="1200" dirty="0"/>
              <a:t>. How </a:t>
            </a:r>
            <a:r>
              <a:rPr lang="it-IT" sz="1200" dirty="0" err="1"/>
              <a:t>professionals</a:t>
            </a:r>
            <a:r>
              <a:rPr lang="it-IT" sz="1200" dirty="0"/>
              <a:t> </a:t>
            </a:r>
            <a:r>
              <a:rPr lang="it-IT" sz="1200" dirty="0" err="1"/>
              <a:t>think</a:t>
            </a:r>
            <a:r>
              <a:rPr lang="it-IT" sz="1200" dirty="0"/>
              <a:t> in action, New York Basic Books, trad. </a:t>
            </a:r>
            <a:r>
              <a:rPr lang="it-IT" sz="1200" dirty="0" err="1"/>
              <a:t>it</a:t>
            </a:r>
            <a:r>
              <a:rPr lang="it-IT" sz="1200" dirty="0"/>
              <a:t>. Il professionista riflessivo. Per una nuova epistemologia della pratica professionale. Bari: Dedalo.</a:t>
            </a:r>
          </a:p>
          <a:p>
            <a:pPr marL="0" indent="0" algn="r">
              <a:buNone/>
            </a:pPr>
            <a:r>
              <a:rPr lang="it-IT" sz="1200" dirty="0" err="1"/>
              <a:t>Schurch</a:t>
            </a:r>
            <a:r>
              <a:rPr lang="it-IT" sz="1200" dirty="0"/>
              <a:t>, D. (2007). Psicodidattica della fotografia nel bambino dai 3 ai 7 anni. L ‘altro sguardo sull’ambiente di vita. Milano: Franco Angeli.</a:t>
            </a:r>
          </a:p>
          <a:p>
            <a:pPr marL="0" indent="0" algn="r">
              <a:buNone/>
            </a:pPr>
            <a:r>
              <a:rPr lang="it-IT" sz="1200" dirty="0"/>
              <a:t>A. Pieroni; Leggere la fotografia Osservazione e analisi delle immagini fotografiche; edizione </a:t>
            </a:r>
            <a:r>
              <a:rPr lang="it-IT" sz="1200" dirty="0" err="1"/>
              <a:t>edup</a:t>
            </a:r>
            <a:r>
              <a:rPr lang="it-IT" sz="1200" dirty="0"/>
              <a:t>; sesta ristampa edizione 2012;  </a:t>
            </a:r>
          </a:p>
          <a:p>
            <a:pPr marL="0" indent="0" algn="r">
              <a:buNone/>
            </a:pPr>
            <a:r>
              <a:rPr lang="it-IT" sz="1200" dirty="0"/>
              <a:t>Sontag, S. (1978). Sulla fotografia. Torino: Einaudi.</a:t>
            </a:r>
          </a:p>
          <a:p>
            <a:pPr marL="0" indent="0" algn="r">
              <a:buNone/>
            </a:pPr>
            <a:r>
              <a:rPr lang="it-IT" sz="1200" dirty="0" err="1"/>
              <a:t>Taddei</a:t>
            </a:r>
            <a:r>
              <a:rPr lang="it-IT" sz="1200" dirty="0"/>
              <a:t>, N. (1984). Lettura strutturale della fotografia. Roma: EDAV.</a:t>
            </a:r>
          </a:p>
          <a:p>
            <a:pPr marL="0" indent="0" algn="r">
              <a:buNone/>
            </a:pPr>
            <a:r>
              <a:rPr lang="it-IT" sz="1200" dirty="0"/>
              <a:t>M. </a:t>
            </a:r>
            <a:r>
              <a:rPr lang="it-IT" sz="1200" dirty="0" err="1"/>
              <a:t>McLuhan</a:t>
            </a:r>
            <a:r>
              <a:rPr lang="it-IT" sz="1200" dirty="0"/>
              <a:t>, Gli strumenti del comunicare, 1964;</a:t>
            </a:r>
          </a:p>
          <a:p>
            <a:pPr marL="0" indent="0" algn="r">
              <a:buNone/>
            </a:pPr>
            <a:r>
              <a:rPr lang="it-IT" sz="1200" dirty="0" err="1"/>
              <a:t>J.Foster</a:t>
            </a:r>
            <a:r>
              <a:rPr lang="it-IT" sz="1200" dirty="0"/>
              <a:t>, Fotografia digitale: raccontare con le immagini. Tecniche e strategie per creare storie fotografiche, 2014; </a:t>
            </a:r>
          </a:p>
          <a:p>
            <a:pPr marL="0" indent="0" algn="r">
              <a:buNone/>
            </a:pPr>
            <a:r>
              <a:rPr lang="it-IT" sz="1200" dirty="0"/>
              <a:t>J. </a:t>
            </a:r>
            <a:r>
              <a:rPr lang="it-IT" sz="1200" dirty="0" err="1"/>
              <a:t>Weiser</a:t>
            </a:r>
            <a:r>
              <a:rPr lang="it-IT" sz="1200" dirty="0"/>
              <a:t>, Fototerapia. Metodologia e applicazioni cliniche, Milano 2013; -</a:t>
            </a: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20559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845AE-9533-520E-0CA8-1AFA0636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A4164F7-C79C-5C05-09D8-922414024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93974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CAE3C2B-6EB4-46A4-9335-5E58EA28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51" y="1183943"/>
            <a:ext cx="7825773" cy="3567720"/>
          </a:xfrm>
        </p:spPr>
        <p:txBody>
          <a:bodyPr>
            <a:noAutofit/>
          </a:bodyPr>
          <a:lstStyle/>
          <a:p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ci offre un’immagine,</a:t>
            </a:r>
            <a:b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particolare una fotografia?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FD846E-8680-4FA8-8335-E3F78FD9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70" y="1458765"/>
            <a:ext cx="3374933" cy="3482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8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977CDE1-A94A-4AEE-AD36-7C0C706E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1151946"/>
            <a:ext cx="9120406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E108263A-7B35-41F5-876A-3FF9AAEE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4437111"/>
            <a:ext cx="11191001" cy="230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“La fotografia è la più grande bugiarda che ci sia,  complice la convinzione che essa mostri la realtà così com’è.” (Eugene Smith)</a:t>
            </a:r>
          </a:p>
          <a:p>
            <a:pPr marL="0" indent="0" algn="r">
              <a:buNone/>
            </a:pPr>
            <a:r>
              <a:rPr lang="it-IT" i="1" dirty="0"/>
              <a:t> 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Augusto 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Pieroni</a:t>
            </a:r>
            <a:endParaRPr lang="it-I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buNone/>
            </a:pP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Leggere la fotografia Osservazione e analisi delle immagini fotografiche; </a:t>
            </a:r>
          </a:p>
          <a:p>
            <a:pPr marL="0" indent="0" algn="r">
              <a:buNone/>
            </a:pP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edizione 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edup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sesta ristampa edizione 2012; pag. 24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A511B-5734-497A-8EC0-30BE9AD95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" y="260648"/>
            <a:ext cx="71423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30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4A6AD-FD37-44EA-ACF0-3A57B857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914400"/>
            <a:ext cx="11827824" cy="39547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/>
              <a:t>Siamo portati a considerare </a:t>
            </a:r>
            <a:r>
              <a:rPr lang="it-IT" sz="3100" b="1" dirty="0"/>
              <a:t>l’immagine fotografica </a:t>
            </a:r>
            <a:r>
              <a:rPr lang="it-IT" sz="3100" dirty="0"/>
              <a:t>come ripetizione e ricostruzione della realtà, ma </a:t>
            </a:r>
            <a:r>
              <a:rPr lang="it-IT" sz="3100" b="1" dirty="0"/>
              <a:t>proprio mentre ripresenta una realtà già vista e conosciuta o sconosciuta, la fotografia suggerisce, per analogia, altri pensieri e altre immagini</a:t>
            </a:r>
            <a:r>
              <a:rPr lang="it-IT" sz="3100" dirty="0"/>
              <a:t>. </a:t>
            </a:r>
            <a:br>
              <a:rPr lang="it-IT" sz="3100" dirty="0"/>
            </a:br>
            <a:br>
              <a:rPr lang="it-IT" sz="3100" dirty="0"/>
            </a:br>
            <a:r>
              <a:rPr lang="it-IT" sz="3100" dirty="0"/>
              <a:t>L’osservazione di una fotografia può dunque essere </a:t>
            </a:r>
            <a:r>
              <a:rPr lang="it-IT" sz="3100" b="1" i="1" dirty="0"/>
              <a:t>un ottimo esercizio per stimolare e soddisfare la curiosità, la voglia di capire, la ricerca di un significato</a:t>
            </a:r>
            <a:r>
              <a:rPr lang="it-IT" sz="3600" b="1" i="1" dirty="0"/>
              <a:t>.</a:t>
            </a:r>
            <a:br>
              <a:rPr lang="it-IT" sz="3600" dirty="0"/>
            </a:b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2234B-39AA-441A-B602-A50F103AA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8"/>
          <a:stretch/>
        </p:blipFill>
        <p:spPr bwMode="auto">
          <a:xfrm>
            <a:off x="5203264" y="4327637"/>
            <a:ext cx="68739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53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A27ED86D-A661-41C6-BC4D-7785C9966938}"/>
              </a:ext>
            </a:extLst>
          </p:cNvPr>
          <p:cNvSpPr txBox="1">
            <a:spLocks/>
          </p:cNvSpPr>
          <p:nvPr/>
        </p:nvSpPr>
        <p:spPr>
          <a:xfrm>
            <a:off x="3135086" y="926276"/>
            <a:ext cx="9039662" cy="5795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800" dirty="0"/>
          </a:p>
          <a:p>
            <a:r>
              <a:rPr lang="it-IT" sz="4900" dirty="0"/>
              <a:t>La fotografia è molto più che un semplice click. </a:t>
            </a:r>
          </a:p>
          <a:p>
            <a:endParaRPr lang="it-IT" sz="4900" dirty="0"/>
          </a:p>
          <a:p>
            <a:r>
              <a:rPr lang="it-IT" sz="4900" b="1" dirty="0"/>
              <a:t>La fotografia ferma il tempo, permette di ripensare alle situazioni vissute</a:t>
            </a:r>
            <a:r>
              <a:rPr lang="it-IT" sz="4900" dirty="0"/>
              <a:t>, mettendo le persone di fronte al passato col quale è possibile </a:t>
            </a:r>
            <a:r>
              <a:rPr lang="it-IT" sz="4900" b="1" dirty="0"/>
              <a:t>confrontarsi</a:t>
            </a:r>
            <a:r>
              <a:rPr lang="it-IT" sz="4900" dirty="0"/>
              <a:t> per costruire il proprio futuro.</a:t>
            </a:r>
          </a:p>
          <a:p>
            <a:r>
              <a:rPr lang="it-IT" sz="4900" dirty="0"/>
              <a:t> È possibile </a:t>
            </a:r>
            <a:r>
              <a:rPr lang="it-IT" sz="4900" b="1" dirty="0"/>
              <a:t>imparare dal proprio passato ricostruendo e dando nuovi significati </a:t>
            </a:r>
            <a:r>
              <a:rPr lang="it-IT" sz="4900" dirty="0"/>
              <a:t>al vissuto delle singole persone per migliorare e progettare la vita futura.</a:t>
            </a:r>
          </a:p>
          <a:p>
            <a:r>
              <a:rPr lang="it-IT" sz="4900" dirty="0"/>
              <a:t> Usando la fotografia è </a:t>
            </a:r>
            <a:r>
              <a:rPr lang="it-IT" sz="4900" b="1" dirty="0"/>
              <a:t>possibile lavorare per conoscere, riconoscere e affrontare varie emozioni e stati d'animo </a:t>
            </a:r>
            <a:r>
              <a:rPr lang="it-IT" sz="4900" dirty="0"/>
              <a:t>che vengono vissuti da noi stessi e dalle persone con le quali ci si relaziona.</a:t>
            </a:r>
          </a:p>
          <a:p>
            <a:r>
              <a:rPr lang="it-IT" sz="4900" dirty="0"/>
              <a:t>È possibile inoltre </a:t>
            </a:r>
            <a:r>
              <a:rPr lang="it-IT" sz="4900" b="1" dirty="0"/>
              <a:t>migliorare e accrescere le proprie e altrui life-skills</a:t>
            </a:r>
            <a:r>
              <a:rPr lang="it-IT" sz="4900" dirty="0"/>
              <a:t>. </a:t>
            </a:r>
          </a:p>
          <a:p>
            <a:r>
              <a:rPr lang="it-IT" sz="4900" b="1" dirty="0"/>
              <a:t>La fotografia </a:t>
            </a:r>
            <a:r>
              <a:rPr lang="it-IT" sz="4900" dirty="0"/>
              <a:t>non è una formula magica, con un click non si risolveranno problemi storici, sociali, ma può aiutare ad avere </a:t>
            </a:r>
            <a:r>
              <a:rPr lang="it-IT" sz="4900" b="1" dirty="0"/>
              <a:t>un nuovo punto di osservazione </a:t>
            </a:r>
            <a:r>
              <a:rPr lang="it-IT" sz="4900" dirty="0"/>
              <a:t>sulla propria vita.</a:t>
            </a:r>
          </a:p>
          <a:p>
            <a:endParaRPr lang="it-IT" sz="4900" dirty="0"/>
          </a:p>
          <a:p>
            <a:pPr marL="0" indent="0" algn="r">
              <a:buNone/>
            </a:pPr>
            <a:r>
              <a:rPr lang="it-IT" sz="4000" dirty="0"/>
              <a:t>Sebastiano Salati</a:t>
            </a:r>
          </a:p>
          <a:p>
            <a:pPr marL="0" indent="0" algn="r">
              <a:buNone/>
            </a:pPr>
            <a:r>
              <a:rPr lang="it-IT" sz="4000" dirty="0"/>
              <a:t>(Photography, an educational instrument</a:t>
            </a:r>
          </a:p>
          <a:p>
            <a:pPr marL="0" indent="0" algn="r">
              <a:buNone/>
            </a:pPr>
            <a:r>
              <a:rPr lang="it-IT" sz="4000" dirty="0"/>
              <a:t>in a world of images)</a:t>
            </a:r>
          </a:p>
          <a:p>
            <a:endParaRPr lang="it-IT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1EF70F2-F14B-451D-827D-E34916C6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/>
          <a:stretch/>
        </p:blipFill>
        <p:spPr bwMode="auto">
          <a:xfrm rot="5400000">
            <a:off x="-1196352" y="1581738"/>
            <a:ext cx="5498279" cy="278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1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8BBFBB8C-5CDB-4EB0-842B-4F58FB1E9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966" y="926275"/>
            <a:ext cx="8728364" cy="50588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3400" dirty="0"/>
              <a:t>La fotografia ha fatto il suo ingresso agli inizi del 1800 e fin da subito ha creato stupore e sgomento. Inizialmente era possibile riprodurre scene di vita quotidiana, paesaggi o ritratti di famiglia solamente tramite dipinti; </a:t>
            </a:r>
            <a:r>
              <a:rPr lang="it-IT" sz="3400" b="1" dirty="0"/>
              <a:t>con l’arrivo delle prime macchine fotografiche fu possibile “congelare” </a:t>
            </a:r>
            <a:r>
              <a:rPr lang="it-IT" sz="3400" dirty="0"/>
              <a:t>un paesaggio o una intera famiglia. </a:t>
            </a:r>
          </a:p>
          <a:p>
            <a:pPr marL="0" indent="0" algn="just">
              <a:buNone/>
            </a:pPr>
            <a:endParaRPr lang="it-IT" sz="3400" dirty="0"/>
          </a:p>
          <a:p>
            <a:pPr marL="0" indent="0" algn="just">
              <a:buNone/>
            </a:pPr>
            <a:r>
              <a:rPr lang="it-IT" sz="3400" dirty="0"/>
              <a:t>Pensando alla diffusione odierna della fotografia possiamo dire che sia entrata nelle nostre vite in punta di piedi: </a:t>
            </a:r>
            <a:r>
              <a:rPr lang="it-IT" sz="3400" b="1" dirty="0"/>
              <a:t>inizialmente era una cosa per pochi, mentre negli ultimi anni è diventata accessibile a tutti.</a:t>
            </a:r>
          </a:p>
          <a:p>
            <a:pPr marL="0" indent="0" algn="just">
              <a:buNone/>
            </a:pPr>
            <a:endParaRPr lang="it-IT" sz="3400" b="1" dirty="0"/>
          </a:p>
          <a:p>
            <a:pPr marL="0" indent="0" algn="just">
              <a:buNone/>
            </a:pPr>
            <a:r>
              <a:rPr lang="it-IT" sz="3400" b="1" dirty="0"/>
              <a:t>Oggi tutti siamo dei potenziali fotografi </a:t>
            </a:r>
            <a:r>
              <a:rPr lang="it-IT" sz="3400" dirty="0"/>
              <a:t>che pubblicano le proprie immagini attraverso i canali che sono attualmente disponibili in rete.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Picture 2" descr="Come citare nel modo corretto l'autore delle fotografie ...">
            <a:extLst>
              <a:ext uri="{FF2B5EF4-FFF2-40B4-BE49-F238E27FC236}">
                <a16:creationId xmlns:a16="http://schemas.microsoft.com/office/drawing/2014/main" id="{2A4CFE41-0CAB-42C9-83AA-4FF6ED8D6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9"/>
          <a:stretch/>
        </p:blipFill>
        <p:spPr bwMode="auto">
          <a:xfrm>
            <a:off x="268144" y="404664"/>
            <a:ext cx="27221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3A196E3-CA4F-4805-8044-B389029A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" y="3042136"/>
            <a:ext cx="2665738" cy="2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9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C8F70-B3F9-4390-8CBD-A2F5846A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717" y="1275755"/>
            <a:ext cx="5603771" cy="4994416"/>
          </a:xfrm>
        </p:spPr>
        <p:txBody>
          <a:bodyPr>
            <a:normAutofit/>
          </a:bodyPr>
          <a:lstStyle/>
          <a:p>
            <a:r>
              <a:rPr lang="it-IT" dirty="0"/>
              <a:t>Forse è stata proprio questa diffusione su larga scala che ha permesso alla fotografia di iniziare a collaborare</a:t>
            </a:r>
            <a:br>
              <a:rPr lang="it-IT" dirty="0"/>
            </a:br>
            <a:r>
              <a:rPr lang="it-IT" dirty="0"/>
              <a:t>col mondo dell’educazione.</a:t>
            </a:r>
            <a:br>
              <a:rPr lang="it-IT" dirty="0"/>
            </a:br>
            <a:endParaRPr lang="it-IT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CDFCD45-F67F-4DC1-A395-2DCBA96F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1" y="339435"/>
            <a:ext cx="5603771" cy="3648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6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2826</Words>
  <Application>Microsoft Office PowerPoint</Application>
  <PresentationFormat>Widescreen</PresentationFormat>
  <Paragraphs>152</Paragraphs>
  <Slides>23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Presentazione standard di PowerPoint</vt:lpstr>
      <vt:lpstr>Il tempo per me è …</vt:lpstr>
      <vt:lpstr>Che cosa ci offre un’immagine,  in particolare una fotografia?</vt:lpstr>
      <vt:lpstr>Presentazione standard di PowerPoint</vt:lpstr>
      <vt:lpstr>Presentazione standard di PowerPoint</vt:lpstr>
      <vt:lpstr>Siamo portati a considerare l’immagine fotografica come ripetizione e ricostruzione della realtà, ma proprio mentre ripresenta una realtà già vista e conosciuta o sconosciuta, la fotografia suggerisce, per analogia, altri pensieri e altre immagini.   L’osservazione di una fotografia può dunque essere un ottimo esercizio per stimolare e soddisfare la curiosità, la voglia di capire, la ricerca di un significato. </vt:lpstr>
      <vt:lpstr>Presentazione standard di PowerPoint</vt:lpstr>
      <vt:lpstr>Presentazione standard di PowerPoint</vt:lpstr>
      <vt:lpstr>Forse è stata proprio questa diffusione su larga scala che ha permesso alla fotografia di iniziare a collaborare col mondo dell’educazione. </vt:lpstr>
      <vt:lpstr>Presentazione standard di PowerPoint</vt:lpstr>
      <vt:lpstr>Presentazione standard di PowerPoint</vt:lpstr>
      <vt:lpstr>L’uso dell’immagine, della fotografia</vt:lpstr>
      <vt:lpstr>Presentazione standard di PowerPoint</vt:lpstr>
      <vt:lpstr>Presentazione standard di PowerPoint</vt:lpstr>
      <vt:lpstr>Funzioni dell’arte</vt:lpstr>
      <vt:lpstr>Tre cardini metodologici</vt:lpstr>
      <vt:lpstr>Presentazione standard di PowerPoint</vt:lpstr>
      <vt:lpstr>Presentazione standard di PowerPoint</vt:lpstr>
      <vt:lpstr>Abilità che si possono allenare</vt:lpstr>
      <vt:lpstr>Esiste dunque una dimensione immaginativa che permette di associare alle immagini concetti, emozioni, sensazioni, parole, e che determina le mille possibilità di differenti punti di vista sul mondo.  </vt:lpstr>
      <vt:lpstr>Per approfondimento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Satriani</dc:creator>
  <cp:lastModifiedBy>Giulia Dapero Editrice Dapero</cp:lastModifiedBy>
  <cp:revision>9</cp:revision>
  <dcterms:created xsi:type="dcterms:W3CDTF">2024-02-09T10:52:56Z</dcterms:created>
  <dcterms:modified xsi:type="dcterms:W3CDTF">2024-02-27T12:17:54Z</dcterms:modified>
</cp:coreProperties>
</file>