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5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E345D-F1C1-772F-03E4-07D64188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0692B1-FEA1-77CD-70A1-3FCC47963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60F2D3-C2CC-D94F-829E-DDBDCE78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D05877-EB1F-0E55-60C7-1F7E350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A7C7DA-201D-7CCE-A490-A8BB96FF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9B1D8-1711-252C-AF0A-7F008AB7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5C4ACB-0607-F05F-B971-4A4A8506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901AD7-2735-0EF2-FB61-56B5B299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AE019-C9E8-DAAB-52BA-309C20A2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31C92-5819-EAEE-38B6-4E338667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C71E68-96A5-92CD-D528-EE4C8FCA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627D20-F5E4-6F82-C4F4-0A0DAB8A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003825-276A-369B-C8D9-2BB762AB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7856E-39E5-4805-F76B-A1710DF1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523CE-A96D-FCD2-9213-52C64E0F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22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941DB-1358-5E66-D994-17927F9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8349C6-33E6-4151-24D3-7A842C63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8AACD7-8195-6B34-FD85-6ED851FC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DE0EE0-F9D6-A2DE-ACC1-EB4FFDD9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0246D1-59CC-6753-DB4E-EEA0023E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2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F1158-BEDC-8E66-3868-F268A3C6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FA7E02-8838-5C9A-6649-CEAECE68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3C8CB-E5E5-649C-D529-C977BEAE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9207FE-FFAF-3847-5CFB-2DF7A0C6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DA950-DE43-BA35-8EFC-24193CFD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7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83AA6-C28E-B7F3-8259-B1C42A91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B56AA-021E-0E27-EBBE-F2E57CB3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8A38A-00DC-F889-3C3E-7930BD144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144745-F6DB-EA03-2B1B-F31BEE91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94A960-B744-7658-A989-875ECDA5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8DB647-7E31-C4FA-DA52-EECB712B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3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B4286-F3FA-4ED2-E03A-3D52B0A9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070D65-51F2-7273-4759-805DE62B3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919CF1-FE9F-D1C4-B8B3-1F6D6196C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1C562C-3D03-9123-6E71-A68A7FE6B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B9BCC8-7C65-5F3F-DBB2-A6BE7234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C3BE8C-26E5-9ED4-29E4-0AAD301C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FED0E2-BD11-1014-DAE1-D08D939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DA4499-C374-F6EA-C4DE-020A819E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55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36116-FE01-943D-358F-CA7FAB68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A88142-DA41-6E7A-D6C8-EAE90D5B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53B113-26F5-4ACB-802E-0A9A91BE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3F800-710D-AAAB-1898-E1B4E8DB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07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72A551-ACAC-65DD-2621-FAFB13D1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EE8BFD-2B97-14FD-6656-B9CE800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47BC1-D60A-0549-E346-AA28042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8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D0D6AB-0D7E-8185-23ED-6F3E8F0E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AACE2-5159-CC38-3B07-09978192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0988C2-22E9-A0B1-A3C4-431948E36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D2CE0A-6488-D183-D5FB-2C9D1BFA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4BE4CF-6991-8596-E8A4-27D9641F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AB560D-D47C-EC75-E224-4955AD89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2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2B761-8B1A-7E3A-1845-1EA56D02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AB49BD-57AF-D8C7-3A9C-11855410D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34126E-8485-4D67-F7F3-121FDDCBE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E8C46D-2BE4-109E-B9A3-156D6F8C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81BD9-DF4C-3BC1-9C09-29648214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C1DDC6-28B7-0D74-7F94-E05BE41F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1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ED48DC-E738-3C38-CC08-71FD6C73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80789F-5284-5026-55D5-4F089759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9C0823-DF07-1F6B-A0C8-28E097821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A845-E641-4106-8F27-0E08A946EF3B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C773D-35EF-D90B-FD57-7F3C8EA1F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934244-5F47-0ECB-57FB-93A8CAD10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AA4E8-16C3-CF1D-DFB6-D36DEB219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46F269-63DD-81AC-C28C-595095990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710E0D-77DE-A8B2-7025-E598B585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Possono essere disattese? Sì:</a:t>
            </a:r>
          </a:p>
          <a:p>
            <a:pPr lvl="1"/>
            <a:r>
              <a:rPr lang="it-IT" sz="2800" dirty="0"/>
              <a:t>Se appaiano </a:t>
            </a:r>
            <a:r>
              <a:rPr lang="it-IT" sz="2800" b="1" dirty="0"/>
              <a:t>in contrasto </a:t>
            </a:r>
            <a:r>
              <a:rPr lang="it-IT" sz="2800" dirty="0"/>
              <a:t>con la condizione clinica attuale del disponente,</a:t>
            </a:r>
          </a:p>
          <a:p>
            <a:pPr lvl="1"/>
            <a:r>
              <a:rPr lang="it-IT" sz="2800" dirty="0"/>
              <a:t>Se sono state introdotte delle </a:t>
            </a:r>
            <a:r>
              <a:rPr lang="it-IT" sz="2800" b="1" dirty="0"/>
              <a:t>nuove terapie </a:t>
            </a:r>
            <a:r>
              <a:rPr lang="it-IT" sz="2800" dirty="0"/>
              <a:t>che al momento della sottoscrizione delle DAT non erano prevedibili, </a:t>
            </a:r>
            <a:r>
              <a:rPr lang="it-IT" sz="2800"/>
              <a:t>e queste siano </a:t>
            </a:r>
            <a:r>
              <a:rPr lang="it-IT" sz="2800" b="1" dirty="0"/>
              <a:t>capaci di offrire concrete possibilità di  miglioramento </a:t>
            </a:r>
            <a:r>
              <a:rPr lang="it-IT" sz="2800" dirty="0"/>
              <a:t>delle condizioni di vita. 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74260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forma delle DAT: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Atto pubblico</a:t>
            </a:r>
          </a:p>
          <a:p>
            <a:r>
              <a:rPr lang="it-IT" b="1" dirty="0"/>
              <a:t>Scrittura privata autenticata</a:t>
            </a:r>
            <a:endParaRPr lang="it-IT" dirty="0"/>
          </a:p>
          <a:p>
            <a:r>
              <a:rPr lang="it-IT" b="1" dirty="0"/>
              <a:t>Scrittura privata </a:t>
            </a:r>
            <a:r>
              <a:rPr lang="it-IT" dirty="0"/>
              <a:t>consegnata personalmente dal disponente presso</a:t>
            </a:r>
          </a:p>
          <a:p>
            <a:pPr lvl="1"/>
            <a:r>
              <a:rPr lang="it-IT" b="1" dirty="0"/>
              <a:t>l'ufficio dello stato civile </a:t>
            </a:r>
            <a:r>
              <a:rPr lang="it-IT" dirty="0"/>
              <a:t>del comune di residenza del disponente, oppure</a:t>
            </a:r>
          </a:p>
          <a:p>
            <a:pPr lvl="1"/>
            <a:r>
              <a:rPr lang="it-IT" dirty="0"/>
              <a:t>presso le strutture sanitarie</a:t>
            </a:r>
          </a:p>
          <a:p>
            <a:r>
              <a:rPr lang="it-IT" dirty="0"/>
              <a:t>Nel caso in cui le condizioni fisiche del paziente non lo consentano:</a:t>
            </a:r>
          </a:p>
          <a:p>
            <a:pPr lvl="1"/>
            <a:r>
              <a:rPr lang="it-IT" dirty="0"/>
              <a:t>videoregistrazione </a:t>
            </a:r>
          </a:p>
          <a:p>
            <a:pPr lvl="1"/>
            <a:r>
              <a:rPr lang="it-IT" dirty="0"/>
              <a:t>dispositivi che consentano alla persona con disabilità di comunicare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858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DAT e ADS. La questione di legittimità costituzionale del rifiuto dei trattamenti salvavita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La Corte Costituzionale, sentenza 13 giugno 2019 n. 14.</a:t>
            </a:r>
          </a:p>
          <a:p>
            <a:r>
              <a:rPr lang="it-IT" dirty="0"/>
              <a:t>Primigenio orientamento (Tribunale di Roma) la formulazione dell’art. 3 della L. 219/2017 rende lecito per l’ADS </a:t>
            </a:r>
            <a:r>
              <a:rPr lang="it-IT" b="1" u="sng" dirty="0"/>
              <a:t>con potere di rappresentanza esclusiva in ambito sanitario</a:t>
            </a:r>
            <a:r>
              <a:rPr lang="it-IT" dirty="0"/>
              <a:t>, in assenza delle DAT, poter rifiutare le cure necessarie al mantenimento in vita dell’amministrato, senza l’autorizzazione del giudice tutelare.</a:t>
            </a:r>
          </a:p>
          <a:p>
            <a:r>
              <a:rPr lang="it-IT" dirty="0"/>
              <a:t>La Corte Costituzionale: escluso che il conferimento della rappresentanza esclusiva in ambito sanitario rechi con sé il potere di rifiutare i trattamenti c.d. salvavita.</a:t>
            </a:r>
          </a:p>
          <a:p>
            <a:r>
              <a:rPr lang="it-IT" dirty="0"/>
              <a:t>Spetta al giudice tutelare, tuttavia, attribuirglielo in occasione della nomina o successivamente, allorché il decorso della patologia del beneficiario specificamente lo richieda.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4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AA4E8-16C3-CF1D-DFB6-D36DEB219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Pensieri?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46F269-63DD-81AC-C28C-595095990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info@avvocatiporettipassalacqua.it</a:t>
            </a:r>
          </a:p>
        </p:txBody>
      </p:sp>
    </p:spTree>
    <p:extLst>
      <p:ext uri="{BB962C8B-B14F-4D97-AF65-F5344CB8AC3E}">
        <p14:creationId xmlns:p14="http://schemas.microsoft.com/office/powerpoint/2010/main" val="48101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845AE-9533-520E-0CA8-1AFA0636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A4164F7-C79C-5C05-09D8-922414024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93974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5BFB5-C03B-49D9-E2E5-C2B3A929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 scadere del tempo</a:t>
            </a:r>
            <a:br>
              <a:rPr lang="it-IT" sz="3600" b="1" u="sng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b="1" i="1" kern="0" spc="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Cure degli anziani e dichiarazioni anticipate di trattamento</a:t>
            </a:r>
            <a:endParaRPr lang="it-IT" sz="40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ACA7BC-C278-B9B7-C7E2-BF993312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it-IT" sz="2600" dirty="0"/>
              <a:t>Esigenze di cura e contrasto con le DAT: obblighi </a:t>
            </a:r>
            <a:r>
              <a:rPr lang="it-IT" sz="2600" dirty="0" err="1"/>
              <a:t>dentologici</a:t>
            </a:r>
            <a:r>
              <a:rPr lang="it-IT" sz="2600" dirty="0"/>
              <a:t> e ruoli professionali di medici ed infermieri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it-IT" sz="2600" dirty="0"/>
              <a:t>Come decidere nel caso in cui il paziente non sia più in grado di esprimere un chiaro, certo consenso o dissenso alle terapie?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it-IT" sz="2600" dirty="0"/>
              <a:t>Ci possono essere delle volontà espresse ″in precedenza″ da utilizzare in questi casi? Quale forma devono avere? Quali contenuti e quale valenza per il medico?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it-IT" sz="2600" dirty="0"/>
              <a:t>Amministrazione di sostegno, DAT (valore legale e la figura del fiduciario) e l’autodeterminazione del paziente.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it-IT" sz="2600" dirty="0"/>
              <a:t>La relazione fra l’équipe ed il paziente o i familiari; incentivare le DAT, raccogliere le volontà e interloquire con l’ADS</a:t>
            </a:r>
          </a:p>
          <a:p>
            <a:pPr marL="0" indent="0" algn="r">
              <a:lnSpc>
                <a:spcPct val="200000"/>
              </a:lnSpc>
              <a:spcAft>
                <a:spcPts val="800"/>
              </a:spcAft>
              <a:buNone/>
            </a:pPr>
            <a:r>
              <a:rPr lang="it-IT" b="1" kern="0" spc="35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Avv. Livia Passalacqua – Dott. Tiziano Camnasio - A</a:t>
            </a:r>
            <a:r>
              <a:rPr lang="it-IT" b="1" kern="0" spc="35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vv. Stefano Poretti – Dott.ssa Gabriella Calloni</a:t>
            </a:r>
          </a:p>
          <a:p>
            <a:pPr marL="0" indent="0" algn="r">
              <a:lnSpc>
                <a:spcPct val="200000"/>
              </a:lnSpc>
              <a:spcAft>
                <a:spcPts val="800"/>
              </a:spcAft>
              <a:buNone/>
            </a:pPr>
            <a:endParaRPr lang="it-IT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82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5BFB5-C03B-49D9-E2E5-C2B3A929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 scadere del tempo</a:t>
            </a:r>
            <a:br>
              <a:rPr lang="it-IT" sz="3600" b="1" u="sng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b="1" i="1" kern="0" spc="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Cure degli anziani e dichiarazioni anticipate di trattamento</a:t>
            </a:r>
            <a:endParaRPr lang="it-IT" sz="40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ACA7BC-C278-B9B7-C7E2-BF993312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it-IT" sz="2600" dirty="0"/>
              <a:t>Come decidere nel caso in cui il paziente non sia più in grado di esprimere un chiaro, certo consenso o dissenso alle terapie?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it-IT" sz="2600" dirty="0"/>
              <a:t>Ci possono essere delle volontà espresse ″in precedenza″ da utilizzare in questi casi? Quale forma devono avere? Quali contenuti e quale valenza per il medico?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it-IT" sz="2600" dirty="0"/>
              <a:t>Amministrazione di sostegno, DAT (valore legale e la figura del fiduciario) e l’autodeterminazione del paziente. </a:t>
            </a:r>
          </a:p>
          <a:p>
            <a:pPr marL="0" indent="0" algn="r">
              <a:lnSpc>
                <a:spcPct val="200000"/>
              </a:lnSpc>
              <a:spcAft>
                <a:spcPts val="800"/>
              </a:spcAft>
              <a:buNone/>
            </a:pPr>
            <a:r>
              <a:rPr lang="it-IT" b="1" kern="0" spc="35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avv. Stefano Poretti</a:t>
            </a:r>
            <a:endParaRPr lang="it-IT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91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FF084-BC55-AE74-B9B4-E04EAA1C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Consenso</a:t>
            </a:r>
            <a:r>
              <a:rPr lang="it-IT" b="1" dirty="0"/>
              <a:t> </a:t>
            </a:r>
            <a:r>
              <a:rPr lang="it-IT" dirty="0"/>
              <a:t>informato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65BE55-4E90-F873-80AA-F9F375F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it-IT" dirty="0"/>
              <a:t>Consenso: attuale, </a:t>
            </a:r>
            <a:r>
              <a:rPr lang="it-IT" b="1" dirty="0"/>
              <a:t>informato</a:t>
            </a:r>
            <a:r>
              <a:rPr lang="it-IT" dirty="0"/>
              <a:t>, </a:t>
            </a:r>
            <a:r>
              <a:rPr lang="it-IT" b="1" dirty="0"/>
              <a:t>libero</a:t>
            </a:r>
            <a:r>
              <a:rPr lang="it-IT" dirty="0"/>
              <a:t> e consapevole</a:t>
            </a:r>
          </a:p>
          <a:p>
            <a:r>
              <a:rPr lang="it-IT" dirty="0"/>
              <a:t>Informativa </a:t>
            </a:r>
            <a:r>
              <a:rPr lang="it-IT" b="1" dirty="0"/>
              <a:t>completa</a:t>
            </a:r>
            <a:r>
              <a:rPr lang="it-IT" dirty="0"/>
              <a:t> e </a:t>
            </a:r>
            <a:r>
              <a:rPr lang="it-IT" b="1" dirty="0"/>
              <a:t>comprensibile</a:t>
            </a:r>
          </a:p>
          <a:p>
            <a:r>
              <a:rPr lang="it-IT" b="1" dirty="0"/>
              <a:t>Contenuto</a:t>
            </a:r>
            <a:r>
              <a:rPr lang="it-IT" dirty="0"/>
              <a:t> dell’informativa (art. 1, co. 3, L. 219/2017):</a:t>
            </a:r>
          </a:p>
          <a:p>
            <a:pPr lvl="2"/>
            <a:endParaRPr lang="it-IT" dirty="0"/>
          </a:p>
          <a:p>
            <a:pPr lvl="2"/>
            <a:r>
              <a:rPr lang="it-IT" sz="2400" dirty="0"/>
              <a:t>Diagnosi</a:t>
            </a:r>
          </a:p>
          <a:p>
            <a:pPr lvl="2"/>
            <a:r>
              <a:rPr lang="it-IT" sz="2400" dirty="0"/>
              <a:t>Prognosi</a:t>
            </a:r>
          </a:p>
          <a:p>
            <a:pPr lvl="2"/>
            <a:r>
              <a:rPr lang="it-IT" sz="2400" dirty="0"/>
              <a:t>Benefici e rischi degli accertamenti  diagnostici  e  dei  trattamenti  sanitari</a:t>
            </a:r>
            <a:endParaRPr lang="it-IT" sz="2800" dirty="0"/>
          </a:p>
          <a:p>
            <a:pPr lvl="2"/>
            <a:r>
              <a:rPr lang="it-IT" sz="2400" dirty="0"/>
              <a:t>Possibili  alternative</a:t>
            </a:r>
          </a:p>
          <a:p>
            <a:pPr lvl="2"/>
            <a:r>
              <a:rPr lang="it-IT" sz="2400" dirty="0"/>
              <a:t>Conseguenze  dell'eventuale  rifiuto  del  trattamento  sanitario dell'accertamento diagnostico o  della  rinuncia  ai  medesimi</a:t>
            </a:r>
          </a:p>
        </p:txBody>
      </p:sp>
    </p:spTree>
    <p:extLst>
      <p:ext uri="{BB962C8B-B14F-4D97-AF65-F5344CB8AC3E}">
        <p14:creationId xmlns:p14="http://schemas.microsoft.com/office/powerpoint/2010/main" val="88908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Modalità</a:t>
            </a:r>
            <a:r>
              <a:rPr lang="it-IT" b="1" dirty="0"/>
              <a:t> </a:t>
            </a:r>
            <a:r>
              <a:rPr lang="it-IT" dirty="0"/>
              <a:t>di prestazione del consenso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Forma:</a:t>
            </a:r>
          </a:p>
          <a:p>
            <a:pPr lvl="2"/>
            <a:r>
              <a:rPr lang="it-IT" sz="2800" dirty="0"/>
              <a:t>Scritta</a:t>
            </a:r>
          </a:p>
          <a:p>
            <a:pPr lvl="2"/>
            <a:r>
              <a:rPr lang="it-IT" sz="2800" dirty="0"/>
              <a:t>Videoregistrazioni</a:t>
            </a:r>
          </a:p>
          <a:p>
            <a:pPr lvl="2"/>
            <a:r>
              <a:rPr lang="it-IT" sz="2800" dirty="0"/>
              <a:t>Per la persona con disabilità, attraverso dispositivi che le consentano di comunicare</a:t>
            </a:r>
          </a:p>
        </p:txBody>
      </p:sp>
    </p:spTree>
    <p:extLst>
      <p:ext uri="{BB962C8B-B14F-4D97-AF65-F5344CB8AC3E}">
        <p14:creationId xmlns:p14="http://schemas.microsoft.com/office/powerpoint/2010/main" val="427331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73883"/>
            <a:ext cx="10515600" cy="1325563"/>
          </a:xfrm>
        </p:spPr>
        <p:txBody>
          <a:bodyPr/>
          <a:lstStyle/>
          <a:p>
            <a:r>
              <a:rPr lang="it-IT" dirty="0"/>
              <a:t>Situazioni di incapacità legale e naturale </a:t>
            </a:r>
            <a:r>
              <a:rPr lang="it-IT" sz="3600" dirty="0"/>
              <a:t>(art. 3 L. 219/2017)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10633"/>
            <a:ext cx="10515600" cy="4351338"/>
          </a:xfrm>
        </p:spPr>
        <p:txBody>
          <a:bodyPr/>
          <a:lstStyle/>
          <a:p>
            <a:pPr lvl="0"/>
            <a:r>
              <a:rPr lang="it-IT" b="1" dirty="0"/>
              <a:t>Incapacità naturale </a:t>
            </a:r>
            <a:r>
              <a:rPr lang="it-IT" dirty="0"/>
              <a:t>(</a:t>
            </a:r>
            <a:r>
              <a:rPr lang="it-IT" i="1" dirty="0"/>
              <a:t>es. stato di incoscienza</a:t>
            </a:r>
            <a:r>
              <a:rPr lang="it-IT" dirty="0"/>
              <a:t>): il medico è tenuto a eseguire e somministrare le cure necessarie nella situazione specifica e contingente. 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Le </a:t>
            </a:r>
            <a:r>
              <a:rPr lang="it-IT" b="1" dirty="0"/>
              <a:t>incapacità legali</a:t>
            </a:r>
            <a:r>
              <a:rPr lang="it-IT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Minore età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Interdetto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Inabilitato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Beneficiario amministrazione di sostegno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26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190" y="1650670"/>
            <a:ext cx="10515600" cy="4132613"/>
          </a:xfrm>
        </p:spPr>
        <p:txBody>
          <a:bodyPr>
            <a:normAutofit fontScale="92500"/>
          </a:bodyPr>
          <a:lstStyle/>
          <a:p>
            <a:pPr lvl="0"/>
            <a:r>
              <a:rPr lang="it-IT" dirty="0"/>
              <a:t>Per l’</a:t>
            </a:r>
            <a:r>
              <a:rPr lang="it-IT" b="1" dirty="0"/>
              <a:t>interdetto </a:t>
            </a:r>
            <a:r>
              <a:rPr lang="it-IT" dirty="0"/>
              <a:t> (art. 414 c.c.): il tutore, sentito l'interdetto ove possibile</a:t>
            </a:r>
          </a:p>
          <a:p>
            <a:pPr lvl="0"/>
            <a:r>
              <a:rPr lang="it-IT" dirty="0"/>
              <a:t>Per l’</a:t>
            </a:r>
            <a:r>
              <a:rPr lang="it-IT" b="1" dirty="0"/>
              <a:t>inabilitato o il beneficiario di amministrazione di sostegno </a:t>
            </a:r>
            <a:r>
              <a:rPr lang="it-IT" dirty="0"/>
              <a:t>(artt. 415, 404 c.c.): la medesima persona soggetta a tutela o amministrazione di sostegno.  </a:t>
            </a:r>
          </a:p>
          <a:p>
            <a:pPr lvl="0"/>
            <a:r>
              <a:rPr lang="it-IT" dirty="0"/>
              <a:t>Inoltre, per il beneficiario di </a:t>
            </a:r>
            <a:r>
              <a:rPr lang="it-IT" b="1" dirty="0"/>
              <a:t>amministrazione di sostegno </a:t>
            </a:r>
            <a:r>
              <a:rPr lang="it-IT" dirty="0"/>
              <a:t>(art. 404 c.c., </a:t>
            </a:r>
            <a:r>
              <a:rPr lang="it-IT" i="1" dirty="0"/>
              <a:t>con assistenza necessaria o rappresentanza esclusiva in ambito sanitario</a:t>
            </a:r>
            <a:r>
              <a:rPr lang="it-IT" dirty="0"/>
              <a:t>): il consenso informato è espresso o rifiutato </a:t>
            </a:r>
            <a:r>
              <a:rPr lang="it-IT" i="1" dirty="0"/>
              <a:t>anche</a:t>
            </a:r>
            <a:r>
              <a:rPr lang="it-IT" dirty="0"/>
              <a:t> dall'amministratore di sostegno ovvero </a:t>
            </a:r>
            <a:r>
              <a:rPr lang="it-IT" i="1" dirty="0"/>
              <a:t>solo</a:t>
            </a:r>
            <a:r>
              <a:rPr lang="it-IT" dirty="0"/>
              <a:t> da quest'ultimo</a:t>
            </a:r>
          </a:p>
          <a:p>
            <a:pPr lvl="0"/>
            <a:r>
              <a:rPr lang="it-IT" dirty="0"/>
              <a:t>Per i </a:t>
            </a:r>
            <a:r>
              <a:rPr lang="it-IT" b="1" dirty="0"/>
              <a:t>minori</a:t>
            </a:r>
            <a:r>
              <a:rPr lang="it-IT" dirty="0"/>
              <a:t>: l’esercente la responsabilità genitoriale ovvero il tutore nominato dal Tribunale.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8190" y="740745"/>
            <a:ext cx="10515600" cy="743672"/>
          </a:xfrm>
        </p:spPr>
        <p:txBody>
          <a:bodyPr/>
          <a:lstStyle/>
          <a:p>
            <a:r>
              <a:rPr lang="it-IT" dirty="0"/>
              <a:t>Soggetto legittimato a prestare il consenso</a:t>
            </a:r>
          </a:p>
        </p:txBody>
      </p:sp>
    </p:spTree>
    <p:extLst>
      <p:ext uri="{BB962C8B-B14F-4D97-AF65-F5344CB8AC3E}">
        <p14:creationId xmlns:p14="http://schemas.microsoft.com/office/powerpoint/2010/main" val="111819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52560"/>
            <a:ext cx="10515600" cy="1325563"/>
          </a:xfrm>
        </p:spPr>
        <p:txBody>
          <a:bodyPr/>
          <a:lstStyle/>
          <a:p>
            <a:r>
              <a:rPr lang="it-IT" dirty="0"/>
              <a:t>Cautele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78123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Lo </a:t>
            </a:r>
            <a:r>
              <a:rPr lang="it-IT" sz="2400" b="1" dirty="0"/>
              <a:t>scopo</a:t>
            </a:r>
            <a:r>
              <a:rPr lang="it-IT" sz="2400" dirty="0"/>
              <a:t> deve essere sempre di tutela della salute psicofisica e della vita della persona, nel pieno rispetto della sua dignità</a:t>
            </a:r>
          </a:p>
          <a:p>
            <a:r>
              <a:rPr lang="it-IT" sz="2400" dirty="0"/>
              <a:t>Si tiene conto della </a:t>
            </a:r>
            <a:r>
              <a:rPr lang="it-IT" sz="2400" b="1" dirty="0"/>
              <a:t>volontà</a:t>
            </a:r>
            <a:r>
              <a:rPr lang="it-IT" sz="2400" dirty="0"/>
              <a:t> dell’incapace, in relazione al suo grado di capacità di intendere e di volere </a:t>
            </a:r>
          </a:p>
          <a:p>
            <a:r>
              <a:rPr lang="it-IT" sz="2400" dirty="0"/>
              <a:t>Si tiene conto della volontà del minore, in relazione alla sua età e al suo </a:t>
            </a:r>
            <a:r>
              <a:rPr lang="it-IT" sz="2400" b="1" dirty="0"/>
              <a:t>grado di maturità</a:t>
            </a:r>
          </a:p>
          <a:p>
            <a:r>
              <a:rPr lang="it-IT" sz="2400" b="1" dirty="0"/>
              <a:t>L’eventuale conflitto tra medico e rappresentante legale/amministratore di sostegno </a:t>
            </a:r>
            <a:r>
              <a:rPr lang="it-IT" sz="2400" dirty="0"/>
              <a:t>in relazione al consenso ai trattamenti terapeutici è rimesso al Giudice Tutelare</a:t>
            </a:r>
          </a:p>
        </p:txBody>
      </p:sp>
    </p:spTree>
    <p:extLst>
      <p:ext uri="{BB962C8B-B14F-4D97-AF65-F5344CB8AC3E}">
        <p14:creationId xmlns:p14="http://schemas.microsoft.com/office/powerpoint/2010/main" val="210212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792"/>
          </a:xfrm>
        </p:spPr>
        <p:txBody>
          <a:bodyPr>
            <a:normAutofit fontScale="90000"/>
          </a:bodyPr>
          <a:lstStyle/>
          <a:p>
            <a:r>
              <a:rPr lang="it-IT" dirty="0"/>
              <a:t>Le DAT: «</a:t>
            </a:r>
            <a:r>
              <a:rPr lang="it-IT" i="1" dirty="0"/>
              <a:t>disposizioni anticipate di trattamento</a:t>
            </a:r>
            <a:r>
              <a:rPr lang="it-IT" dirty="0"/>
              <a:t>» (art. 4 L. 21/2017)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3197" y="1531918"/>
            <a:ext cx="10515600" cy="4619500"/>
          </a:xfrm>
        </p:spPr>
        <p:txBody>
          <a:bodyPr>
            <a:noAutofit/>
          </a:bodyPr>
          <a:lstStyle/>
          <a:p>
            <a:endParaRPr lang="it-IT" sz="2400" dirty="0"/>
          </a:p>
          <a:p>
            <a:r>
              <a:rPr lang="it-IT" sz="2400" dirty="0"/>
              <a:t>Facoltà per ogni persona </a:t>
            </a:r>
            <a:r>
              <a:rPr lang="it-IT" sz="2400" b="1" dirty="0"/>
              <a:t>maggiorenne</a:t>
            </a:r>
            <a:r>
              <a:rPr lang="it-IT" sz="2400" dirty="0"/>
              <a:t> e </a:t>
            </a:r>
            <a:r>
              <a:rPr lang="it-IT" sz="2400" b="1" dirty="0"/>
              <a:t>capace di intendere e di volere </a:t>
            </a:r>
          </a:p>
          <a:p>
            <a:r>
              <a:rPr lang="it-IT" sz="2400" b="1" dirty="0"/>
              <a:t>Oggetto: </a:t>
            </a:r>
            <a:r>
              <a:rPr lang="it-IT" sz="2400" dirty="0"/>
              <a:t>volontà in materia di trattamenti sanitari, il consenso o il rifiuto rispetto ad accertamenti diagnostici o scelte terapeutiche e a singoli trattamenti sanitari</a:t>
            </a:r>
          </a:p>
          <a:p>
            <a:r>
              <a:rPr lang="it-IT" sz="2400" dirty="0"/>
              <a:t>La figura del </a:t>
            </a:r>
            <a:r>
              <a:rPr lang="it-IT" sz="2400" b="1" dirty="0"/>
              <a:t>fiduciario</a:t>
            </a:r>
          </a:p>
          <a:p>
            <a:pPr lvl="1"/>
            <a:r>
              <a:rPr lang="it-IT" sz="1800" b="1" dirty="0"/>
              <a:t>Rappresentante</a:t>
            </a:r>
            <a:r>
              <a:rPr lang="it-IT" sz="1800" dirty="0"/>
              <a:t> della volontà espressa nelle DAT laddove il disponente questi divenisse incapace di intendere e di volere</a:t>
            </a:r>
          </a:p>
          <a:p>
            <a:pPr lvl="1"/>
            <a:r>
              <a:rPr lang="it-IT" sz="1800" dirty="0"/>
              <a:t>Maggiorenne e capace di intendere e di volere </a:t>
            </a:r>
          </a:p>
          <a:p>
            <a:pPr lvl="1"/>
            <a:r>
              <a:rPr lang="it-IT" sz="1800" dirty="0"/>
              <a:t>Presta il proprio consenso a ricoprire tale ruolo mediante sottoscrizione delle DAT</a:t>
            </a:r>
          </a:p>
          <a:p>
            <a:pPr lvl="1"/>
            <a:r>
              <a:rPr lang="it-IT" sz="1800" dirty="0"/>
              <a:t>Può rinunciare con atto scritto portato a conoscenza del disponente</a:t>
            </a:r>
          </a:p>
          <a:p>
            <a:pPr lvl="1"/>
            <a:r>
              <a:rPr lang="it-IT" sz="1800" dirty="0"/>
              <a:t>L’incarico del fiduciario può anche essere soggetto a revoca </a:t>
            </a:r>
          </a:p>
          <a:p>
            <a:pPr lvl="1"/>
            <a:r>
              <a:rPr lang="it-IT" sz="1800" dirty="0"/>
              <a:t>Laddove vi fosse </a:t>
            </a:r>
            <a:r>
              <a:rPr lang="it-IT" sz="1800" b="1" dirty="0"/>
              <a:t>conflitto</a:t>
            </a:r>
            <a:r>
              <a:rPr lang="it-IT" sz="1800" dirty="0"/>
              <a:t> tra medico e fiduciario, la risoluzione sarà demandata al Giudice Tutelare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78554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940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Allo scadere del tempo Cure degli anziani e dichiarazioni anticipate di trattamento</vt:lpstr>
      <vt:lpstr>Allo scadere del tempo Cure degli anziani e dichiarazioni anticipate di trattamento</vt:lpstr>
      <vt:lpstr>Consenso informato</vt:lpstr>
      <vt:lpstr>Modalità di prestazione del consenso</vt:lpstr>
      <vt:lpstr>Situazioni di incapacità legale e naturale (art. 3 L. 219/2017)</vt:lpstr>
      <vt:lpstr>Soggetto legittimato a prestare il consenso</vt:lpstr>
      <vt:lpstr>Cautele</vt:lpstr>
      <vt:lpstr>Le DAT: «disposizioni anticipate di trattamento» (art. 4 L. 21/2017)</vt:lpstr>
      <vt:lpstr>Presentazione standard di PowerPoint</vt:lpstr>
      <vt:lpstr>La forma delle DAT: </vt:lpstr>
      <vt:lpstr>DAT e ADS. La questione di legittimità costituzionale del rifiuto dei trattamenti salvavita</vt:lpstr>
      <vt:lpstr>Pensieri?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Satriani</dc:creator>
  <cp:lastModifiedBy>Stefano Poretti</cp:lastModifiedBy>
  <cp:revision>16</cp:revision>
  <dcterms:created xsi:type="dcterms:W3CDTF">2024-02-09T10:52:56Z</dcterms:created>
  <dcterms:modified xsi:type="dcterms:W3CDTF">2024-03-19T12:02:36Z</dcterms:modified>
</cp:coreProperties>
</file>